
<file path=[Content_Types].xml><?xml version="1.0" encoding="utf-8"?>
<Types xmlns="http://schemas.openxmlformats.org/package/2006/content-types">
  <Default Extension="tiff" ContentType="image/tiff"/>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37"/>
  </p:notesMasterIdLst>
  <p:sldIdLst>
    <p:sldId id="859" r:id="rId3"/>
    <p:sldId id="1242" r:id="rId4"/>
    <p:sldId id="1284" r:id="rId5"/>
    <p:sldId id="1285" r:id="rId6"/>
    <p:sldId id="1286" r:id="rId7"/>
    <p:sldId id="1290" r:id="rId8"/>
    <p:sldId id="1291" r:id="rId9"/>
    <p:sldId id="1287" r:id="rId10"/>
    <p:sldId id="1288" r:id="rId11"/>
    <p:sldId id="1292" r:id="rId12"/>
    <p:sldId id="1289" r:id="rId13"/>
    <p:sldId id="1293" r:id="rId14"/>
    <p:sldId id="1294" r:id="rId15"/>
    <p:sldId id="1296" r:id="rId16"/>
    <p:sldId id="1295" r:id="rId17"/>
    <p:sldId id="1297" r:id="rId18"/>
    <p:sldId id="1298" r:id="rId19"/>
    <p:sldId id="1299" r:id="rId20"/>
    <p:sldId id="1249" r:id="rId21"/>
    <p:sldId id="1250" r:id="rId22"/>
    <p:sldId id="1252" r:id="rId23"/>
    <p:sldId id="1300" r:id="rId24"/>
    <p:sldId id="1301" r:id="rId25"/>
    <p:sldId id="1302" r:id="rId26"/>
    <p:sldId id="1254" r:id="rId27"/>
    <p:sldId id="1240" r:id="rId28"/>
    <p:sldId id="1303" r:id="rId29"/>
    <p:sldId id="1257" r:id="rId30"/>
    <p:sldId id="1258" r:id="rId31"/>
    <p:sldId id="1305" r:id="rId32"/>
    <p:sldId id="1306" r:id="rId33"/>
    <p:sldId id="1307" r:id="rId34"/>
    <p:sldId id="1304" r:id="rId35"/>
    <p:sldId id="1262" r:id="rId36"/>
  </p:sldIdLst>
  <p:sldSz cx="12190095"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3F2E7"/>
    <a:srgbClr val="00AEEF"/>
    <a:srgbClr val="F38928"/>
    <a:srgbClr val="FBC9BC"/>
    <a:srgbClr val="FEE2D1"/>
    <a:srgbClr val="F36821"/>
    <a:srgbClr val="D3ECE9"/>
    <a:srgbClr val="E6E1EF"/>
    <a:srgbClr val="FF0000"/>
    <a:srgbClr val="8DC36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1024" autoAdjust="0"/>
    <p:restoredTop sz="94606" autoAdjust="0"/>
  </p:normalViewPr>
  <p:slideViewPr>
    <p:cSldViewPr showGuides="1">
      <p:cViewPr varScale="1">
        <p:scale>
          <a:sx n="111" d="100"/>
          <a:sy n="111" d="100"/>
        </p:scale>
        <p:origin x="738" y="120"/>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0" Type="http://schemas.openxmlformats.org/officeDocument/2006/relationships/tableStyles" Target="tableStyles.xml"/><Relationship Id="rId4" Type="http://schemas.openxmlformats.org/officeDocument/2006/relationships/slide" Target="slides/slide2.xml"/><Relationship Id="rId39" Type="http://schemas.openxmlformats.org/officeDocument/2006/relationships/viewProps" Target="viewProps.xml"/><Relationship Id="rId38" Type="http://schemas.openxmlformats.org/officeDocument/2006/relationships/presProps" Target="presProps.xml"/><Relationship Id="rId37" Type="http://schemas.openxmlformats.org/officeDocument/2006/relationships/notesMaster" Target="notesMasters/notesMaster1.xml"/><Relationship Id="rId36" Type="http://schemas.openxmlformats.org/officeDocument/2006/relationships/slide" Target="slides/slide34.xml"/><Relationship Id="rId35" Type="http://schemas.openxmlformats.org/officeDocument/2006/relationships/slide" Target="slides/slide33.xml"/><Relationship Id="rId34" Type="http://schemas.openxmlformats.org/officeDocument/2006/relationships/slide" Target="slides/slide32.xml"/><Relationship Id="rId33" Type="http://schemas.openxmlformats.org/officeDocument/2006/relationships/slide" Target="slides/slide31.xml"/><Relationship Id="rId32" Type="http://schemas.openxmlformats.org/officeDocument/2006/relationships/slide" Target="slides/slide30.xml"/><Relationship Id="rId31" Type="http://schemas.openxmlformats.org/officeDocument/2006/relationships/slide" Target="slides/slide29.xml"/><Relationship Id="rId30" Type="http://schemas.openxmlformats.org/officeDocument/2006/relationships/slide" Target="slides/slide28.xml"/><Relationship Id="rId3" Type="http://schemas.openxmlformats.org/officeDocument/2006/relationships/slide" Target="slides/slide1.xml"/><Relationship Id="rId29" Type="http://schemas.openxmlformats.org/officeDocument/2006/relationships/slide" Target="slides/slide27.xml"/><Relationship Id="rId28" Type="http://schemas.openxmlformats.org/officeDocument/2006/relationships/slide" Target="slides/slide26.xml"/><Relationship Id="rId27" Type="http://schemas.openxmlformats.org/officeDocument/2006/relationships/slide" Target="slides/slide25.xml"/><Relationship Id="rId26" Type="http://schemas.openxmlformats.org/officeDocument/2006/relationships/slide" Target="slides/slide24.xml"/><Relationship Id="rId25" Type="http://schemas.openxmlformats.org/officeDocument/2006/relationships/slide" Target="slides/slide23.xml"/><Relationship Id="rId24" Type="http://schemas.openxmlformats.org/officeDocument/2006/relationships/slide" Target="slides/slide22.xml"/><Relationship Id="rId23" Type="http://schemas.openxmlformats.org/officeDocument/2006/relationships/slide" Target="slides/slide21.xml"/><Relationship Id="rId22" Type="http://schemas.openxmlformats.org/officeDocument/2006/relationships/slide" Target="slides/slide20.xml"/><Relationship Id="rId21" Type="http://schemas.openxmlformats.org/officeDocument/2006/relationships/slide" Target="slides/slide19.xml"/><Relationship Id="rId20" Type="http://schemas.openxmlformats.org/officeDocument/2006/relationships/slide" Target="slides/slide18.xml"/><Relationship Id="rId2" Type="http://schemas.openxmlformats.org/officeDocument/2006/relationships/theme" Target="theme/theme1.xml"/><Relationship Id="rId19" Type="http://schemas.openxmlformats.org/officeDocument/2006/relationships/slide" Target="slides/slide17.xml"/><Relationship Id="rId18" Type="http://schemas.openxmlformats.org/officeDocument/2006/relationships/slide" Target="slides/slide16.xml"/><Relationship Id="rId17" Type="http://schemas.openxmlformats.org/officeDocument/2006/relationships/slide" Target="slides/slide15.xml"/><Relationship Id="rId16" Type="http://schemas.openxmlformats.org/officeDocument/2006/relationships/slide" Target="slides/slide14.xml"/><Relationship Id="rId15" Type="http://schemas.openxmlformats.org/officeDocument/2006/relationships/slide" Target="slides/slide13.xml"/><Relationship Id="rId14" Type="http://schemas.openxmlformats.org/officeDocument/2006/relationships/slide" Target="slides/slide12.xml"/><Relationship Id="rId13" Type="http://schemas.openxmlformats.org/officeDocument/2006/relationships/slide" Target="slides/slide1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endParaRPr lang="zh-CN" altLang="en-US" noProof="0"/>
          </a:p>
          <a:p>
            <a:pPr lvl="1"/>
            <a:r>
              <a:rPr lang="zh-CN" altLang="en-US" noProof="0"/>
              <a:t>第二级</a:t>
            </a:r>
            <a:endParaRPr lang="zh-CN" altLang="en-US" noProof="0"/>
          </a:p>
          <a:p>
            <a:pPr lvl="2"/>
            <a:r>
              <a:rPr lang="zh-CN" altLang="en-US" noProof="0"/>
              <a:t>第三级</a:t>
            </a:r>
            <a:endParaRPr lang="zh-CN" altLang="en-US" noProof="0"/>
          </a:p>
          <a:p>
            <a:pPr lvl="3"/>
            <a:r>
              <a:rPr lang="zh-CN" altLang="en-US" noProof="0"/>
              <a:t>第四级</a:t>
            </a:r>
            <a:endParaRPr lang="zh-CN" altLang="en-US" noProof="0"/>
          </a:p>
          <a:p>
            <a:pPr lvl="4"/>
            <a:r>
              <a:rPr lang="zh-CN" altLang="en-US" noProof="0"/>
              <a:t>第五级</a:t>
            </a:r>
            <a:endParaRPr lang="zh-CN" altLang="en-US" noProof="0"/>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endParaRPr lang="zh-CN" altLang="en-US" dirty="0"/>
          </a:p>
        </p:txBody>
      </p:sp>
      <p:sp>
        <p:nvSpPr>
          <p:cNvPr id="6" name="文本框 5"/>
          <p:cNvSpPr txBox="1"/>
          <p:nvPr userDrawn="1"/>
        </p:nvSpPr>
        <p:spPr>
          <a:xfrm>
            <a:off x="4583038" y="-27384"/>
            <a:ext cx="7344816" cy="400110"/>
          </a:xfrm>
          <a:prstGeom prst="rect">
            <a:avLst/>
          </a:prstGeom>
          <a:noFill/>
        </p:spPr>
        <p:txBody>
          <a:bodyPr wrap="square" rtlCol="0">
            <a:spAutoFit/>
          </a:bodyPr>
          <a:lstStyle/>
          <a:p>
            <a:pPr algn="r" eaLnBrk="1" fontAlgn="auto" hangingPunct="1">
              <a:spcBef>
                <a:spcPts val="0"/>
              </a:spcBef>
              <a:spcAft>
                <a:spcPts val="0"/>
              </a:spcAft>
            </a:pPr>
            <a:r>
              <a:rPr lang="zh-CN" altLang="en-US" sz="2000" smtClean="0">
                <a:solidFill>
                  <a:prstClr val="black"/>
                </a:solidFill>
                <a:latin typeface="楷体" panose="02010609060101010101" pitchFamily="49" charset="-122"/>
                <a:ea typeface="楷体" panose="02010609060101010101" pitchFamily="49" charset="-122"/>
              </a:rPr>
              <a:t>实验班提优训练</a:t>
            </a:r>
            <a:r>
              <a:rPr lang="zh-CN" altLang="en-US" sz="2000" baseline="0" smtClean="0">
                <a:solidFill>
                  <a:prstClr val="black"/>
                </a:solidFill>
                <a:latin typeface="楷体" panose="02010609060101010101" pitchFamily="49" charset="-122"/>
                <a:ea typeface="楷体" panose="02010609060101010101" pitchFamily="49" charset="-122"/>
              </a:rPr>
              <a:t> 高中化学 选择性必修</a:t>
            </a:r>
            <a:r>
              <a:rPr lang="en-US" altLang="zh-CN" sz="2000" baseline="0" smtClean="0">
                <a:solidFill>
                  <a:prstClr val="black"/>
                </a:solidFill>
                <a:latin typeface="楷体" panose="02010609060101010101" pitchFamily="49" charset="-122"/>
                <a:ea typeface="楷体" panose="02010609060101010101" pitchFamily="49" charset="-122"/>
              </a:rPr>
              <a:t>3</a:t>
            </a:r>
            <a:r>
              <a:rPr lang="zh-CN" altLang="en-US" sz="2000" baseline="0" smtClean="0">
                <a:solidFill>
                  <a:prstClr val="black"/>
                </a:solidFill>
                <a:latin typeface="楷体" panose="02010609060101010101" pitchFamily="49" charset="-122"/>
                <a:ea typeface="楷体" panose="02010609060101010101" pitchFamily="49" charset="-122"/>
              </a:rPr>
              <a:t> 有机化学基础 </a:t>
            </a:r>
            <a:r>
              <a:rPr lang="en-US" altLang="zh-CN" sz="2000" baseline="0" smtClean="0">
                <a:solidFill>
                  <a:prstClr val="black"/>
                </a:solidFill>
                <a:latin typeface="楷体" panose="02010609060101010101" pitchFamily="49" charset="-122"/>
                <a:ea typeface="楷体" panose="02010609060101010101" pitchFamily="49" charset="-122"/>
              </a:rPr>
              <a:t>RJ</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endParaRPr lang="zh-CN" altLang="en-US" smtClean="0"/>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smtClean="0"/>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2.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3.png"/></Relationships>
</file>

<file path=ppt/slides/_rels/slide13.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15.png"/><Relationship Id="rId1" Type="http://schemas.openxmlformats.org/officeDocument/2006/relationships/image" Target="../media/image14.png"/></Relationships>
</file>

<file path=ppt/slides/_rels/slide14.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6.png"/></Relationships>
</file>

<file path=ppt/slides/_rels/slide15.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7.png"/></Relationships>
</file>

<file path=ppt/slides/_rels/slide16.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12.png"/><Relationship Id="rId1" Type="http://schemas.openxmlformats.org/officeDocument/2006/relationships/image" Target="../media/image18.png"/></Relationships>
</file>

<file path=ppt/slides/_rels/slide17.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9.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21.png"/><Relationship Id="rId1" Type="http://schemas.openxmlformats.org/officeDocument/2006/relationships/image" Target="../media/image20.png"/></Relationships>
</file>

<file path=ppt/slides/_rels/slide2.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image" Target="../media/image2.png"/></Relationships>
</file>

<file path=ppt/slides/_rels/slide20.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22.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24.png"/><Relationship Id="rId1" Type="http://schemas.openxmlformats.org/officeDocument/2006/relationships/image" Target="../media/image23.png"/></Relationships>
</file>

<file path=ppt/slides/_rels/slide24.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26.png"/><Relationship Id="rId1" Type="http://schemas.openxmlformats.org/officeDocument/2006/relationships/image" Target="../media/image25.png"/></Relationships>
</file>

<file path=ppt/slides/_rels/slide25.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6.png"/></Relationships>
</file>

<file path=ppt/slides/_rels/slide26.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28.png"/><Relationship Id="rId1" Type="http://schemas.openxmlformats.org/officeDocument/2006/relationships/image" Target="../media/image27.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image" Target="../media/image29.png"/></Relationships>
</file>

<file path=ppt/slides/_rels/slide29.xml.rels><?xml version="1.0" encoding="UTF-8" standalone="yes"?>
<Relationships xmlns="http://schemas.openxmlformats.org/package/2006/relationships"><Relationship Id="rId6" Type="http://schemas.openxmlformats.org/officeDocument/2006/relationships/slideLayout" Target="../slideLayouts/slideLayout1.xml"/><Relationship Id="rId5" Type="http://schemas.openxmlformats.org/officeDocument/2006/relationships/image" Target="../media/image35.png"/><Relationship Id="rId4" Type="http://schemas.openxmlformats.org/officeDocument/2006/relationships/image" Target="../media/image34.png"/><Relationship Id="rId3" Type="http://schemas.openxmlformats.org/officeDocument/2006/relationships/image" Target="../media/image33.png"/><Relationship Id="rId2" Type="http://schemas.openxmlformats.org/officeDocument/2006/relationships/image" Target="../media/image32.png"/><Relationship Id="rId1" Type="http://schemas.openxmlformats.org/officeDocument/2006/relationships/image" Target="../media/image25.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36.png"/></Relationships>
</file>

<file path=ppt/slides/_rels/slide31.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37.png"/></Relationships>
</file>

<file path=ppt/slides/_rels/slide32.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40.png"/><Relationship Id="rId2" Type="http://schemas.openxmlformats.org/officeDocument/2006/relationships/image" Target="../media/image39.png"/><Relationship Id="rId1" Type="http://schemas.openxmlformats.org/officeDocument/2006/relationships/image" Target="../media/image38.png"/></Relationships>
</file>

<file path=ppt/slides/_rels/slide33.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42.png"/><Relationship Id="rId1" Type="http://schemas.openxmlformats.org/officeDocument/2006/relationships/image" Target="../media/image41.png"/></Relationships>
</file>

<file path=ppt/slides/_rels/slide34.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26.png"/><Relationship Id="rId1" Type="http://schemas.openxmlformats.org/officeDocument/2006/relationships/image" Target="../media/image25.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5.png"/></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6.png"/></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8.png"/><Relationship Id="rId1" Type="http://schemas.openxmlformats.org/officeDocument/2006/relationships/image" Target="../media/image7.png"/></Relationships>
</file>

<file path=ppt/slides/_rels/slide8.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9.png"/></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11.png"/><Relationship Id="rId1" Type="http://schemas.openxmlformats.org/officeDocument/2006/relationships/image" Target="../media/image1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101291" y="1927107"/>
            <a:ext cx="11953328" cy="1191993"/>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第五章  合成高分子</a:t>
            </a:r>
            <a:endParaRPr lang="en-US" altLang="zh-CN" sz="5400" dirty="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4" name="文本框 3"/>
          <p:cNvSpPr txBox="1"/>
          <p:nvPr/>
        </p:nvSpPr>
        <p:spPr>
          <a:xfrm>
            <a:off x="334327" y="3223251"/>
            <a:ext cx="11523345" cy="1069845"/>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4800" b="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第二节　高分子材料</a:t>
            </a:r>
            <a:endPar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746120"/>
            <a:ext cx="11485848" cy="2792239"/>
          </a:xfrm>
          <a:solidFill>
            <a:srgbClr val="E3F2E7"/>
          </a:solidFill>
        </p:spPr>
        <p:txBody>
          <a:bodyPr/>
          <a:lstStyle/>
          <a:p>
            <a:pPr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纤维分为天然纤维、再生纤维和合成纤维</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再生纤维和合成纤维统称为化学纤维。</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聚酯纤维是多元羧酸和多元醇发生缩聚</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酯化</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反应生成的。</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锦纶</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脂肪族聚酰胺纤维</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、芳纶</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芳香族聚酰胺纤维</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均为多元羧酸和多元胺发生缩聚反应生成的</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endParaRPr lang="zh-CN" altLang="en-US"/>
          </a:p>
        </p:txBody>
      </p:sp>
      <p:pic>
        <p:nvPicPr>
          <p:cNvPr id="5" name="温馨提示.eps" descr="id:2147491463;FounderCES"/>
          <p:cNvPicPr/>
          <p:nvPr/>
        </p:nvPicPr>
        <p:blipFill>
          <a:blip r:embed="rId1"/>
          <a:stretch>
            <a:fillRect/>
          </a:stretch>
        </p:blipFill>
        <p:spPr>
          <a:xfrm>
            <a:off x="478582" y="899422"/>
            <a:ext cx="1730375" cy="339725"/>
          </a:xfrm>
          <a:prstGeom prst="rect">
            <a:avLst/>
          </a:prstGeom>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内容占位符 8"/>
          <p:cNvSpPr>
            <a:spLocks noGrp="1"/>
          </p:cNvSpPr>
          <p:nvPr>
            <p:ph idx="1"/>
          </p:nvPr>
        </p:nvSpPr>
        <p:spPr>
          <a:xfrm>
            <a:off x="360854" y="746120"/>
            <a:ext cx="11485848" cy="2862322"/>
          </a:xfrm>
        </p:spPr>
        <p:txBody>
          <a:bodyPr/>
          <a:lstStyle/>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合成橡胶</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）合成橡胶</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种类：丁苯橡胶、顺丁橡胶、丁腈橡胶、氯丁橡胶、乙丙橡胶、硅橡胶等。</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性能：具有高弹性、绝缘性、气密性，各自在耐磨、耐油、耐高温或耐腐蚀等方面有着独特的优势</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内容占位符 8"/>
          <p:cNvSpPr>
            <a:spLocks noGrp="1"/>
          </p:cNvSpPr>
          <p:nvPr>
            <p:ph idx="1"/>
          </p:nvPr>
        </p:nvSpPr>
        <p:spPr>
          <a:xfrm>
            <a:off x="360854" y="746120"/>
            <a:ext cx="11485848" cy="2792239"/>
          </a:xfrm>
        </p:spPr>
        <p:txBody>
          <a:bodyPr/>
          <a:lstStyle/>
          <a:p>
            <a:pPr lvl="0"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）常见的橡胶</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lvl="0"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顺丁橡胶是以</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丁二烯为原料，在催化剂作用下发生加聚反应得到的以顺式结构为主的聚合物，将该聚合物与硫化剂混合后加热，硫化剂将其中的双键打开，以二硫键等把线型结构连接为网状结构，得到既有弹性又有强度的顺丁橡胶。顺丁橡胶主要用于制造轮胎</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2" name="图片 1"/>
          <p:cNvPicPr>
            <a:picLocks noChangeAspect="1"/>
          </p:cNvPicPr>
          <p:nvPr/>
        </p:nvPicPr>
        <p:blipFill>
          <a:blip r:embed="rId1"/>
          <a:stretch>
            <a:fillRect/>
          </a:stretch>
        </p:blipFill>
        <p:spPr>
          <a:xfrm>
            <a:off x="1918742" y="3789040"/>
            <a:ext cx="7641244" cy="1845254"/>
          </a:xfrm>
          <a:prstGeom prst="rect">
            <a:avLst/>
          </a:prstGeom>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内容占位符 8"/>
          <p:cNvSpPr>
            <a:spLocks noGrp="1"/>
          </p:cNvSpPr>
          <p:nvPr>
            <p:ph idx="1"/>
          </p:nvPr>
        </p:nvSpPr>
        <p:spPr>
          <a:xfrm>
            <a:off x="360854" y="746120"/>
            <a:ext cx="11485848" cy="4766690"/>
          </a:xfrm>
        </p:spPr>
        <p:txBody>
          <a:bodyPr/>
          <a:lstStyle/>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天然橡胶通常是</a:t>
            </a:r>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异戊二烯的顺式聚合物</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pPr>
            <a:endPar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pPr>
            <a:endPar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pPr>
            <a:endPar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pPr>
            <a:endPar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pPr>
            <a:endPar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pP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杜仲胶的成分为</a:t>
            </a:r>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反式聚异戊二烯</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，其结构简式为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2" name="图片 1"/>
          <p:cNvPicPr>
            <a:picLocks noChangeAspect="1"/>
          </p:cNvPicPr>
          <p:nvPr/>
        </p:nvPicPr>
        <p:blipFill>
          <a:blip r:embed="rId1"/>
          <a:stretch>
            <a:fillRect/>
          </a:stretch>
        </p:blipFill>
        <p:spPr>
          <a:xfrm>
            <a:off x="1486694" y="1628800"/>
            <a:ext cx="7321874" cy="2241510"/>
          </a:xfrm>
          <a:prstGeom prst="rect">
            <a:avLst/>
          </a:prstGeom>
        </p:spPr>
      </p:pic>
      <p:pic>
        <p:nvPicPr>
          <p:cNvPr id="3" name="图片 2"/>
          <p:cNvPicPr>
            <a:picLocks noChangeAspect="1"/>
          </p:cNvPicPr>
          <p:nvPr/>
        </p:nvPicPr>
        <p:blipFill>
          <a:blip r:embed="rId2">
            <a:clrChange>
              <a:clrFrom>
                <a:srgbClr val="FFFFFF"/>
              </a:clrFrom>
              <a:clrTo>
                <a:srgbClr val="FFFFFF">
                  <a:alpha val="0"/>
                </a:srgbClr>
              </a:clrTo>
            </a:clrChange>
          </a:blip>
          <a:stretch>
            <a:fillRect/>
          </a:stretch>
        </p:blipFill>
        <p:spPr>
          <a:xfrm>
            <a:off x="7247334" y="4149080"/>
            <a:ext cx="2335548" cy="1541852"/>
          </a:xfrm>
          <a:prstGeom prst="rect">
            <a:avLst/>
          </a:prstGeom>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知识点3.eps" descr="id:2147491499;FounderCES"/>
          <p:cNvPicPr/>
          <p:nvPr/>
        </p:nvPicPr>
        <p:blipFill>
          <a:blip r:embed="rId1"/>
          <a:stretch>
            <a:fillRect/>
          </a:stretch>
        </p:blipFill>
        <p:spPr>
          <a:xfrm>
            <a:off x="374074" y="836712"/>
            <a:ext cx="1600200" cy="424815"/>
          </a:xfrm>
          <a:prstGeom prst="rect">
            <a:avLst/>
          </a:prstGeom>
        </p:spPr>
      </p:pic>
      <p:sp>
        <p:nvSpPr>
          <p:cNvPr id="4" name="内容占位符 3"/>
          <p:cNvSpPr>
            <a:spLocks noGrp="1"/>
          </p:cNvSpPr>
          <p:nvPr>
            <p:ph idx="1"/>
          </p:nvPr>
        </p:nvSpPr>
        <p:spPr>
          <a:xfrm>
            <a:off x="360854" y="692696"/>
            <a:ext cx="11485848" cy="2308324"/>
          </a:xfrm>
        </p:spPr>
        <p:txBody>
          <a:bodyPr/>
          <a:lstStyle/>
          <a:p>
            <a:pPr hangingPunct="0">
              <a:spcAft>
                <a:spcPts val="0"/>
              </a:spcAft>
            </a:pPr>
            <a:r>
              <a:rPr lang="en-US"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功能高分子</a:t>
            </a:r>
            <a:r>
              <a:rPr lang="zh-CN" altLang="zh-CN" b="1">
                <a:solidFill>
                  <a:srgbClr val="1EB26A"/>
                </a:solidFill>
                <a:latin typeface="Times New Roman" panose="02020603050405020304" pitchFamily="18" charset="0"/>
                <a:ea typeface="黑体" panose="02010609060101010101" pitchFamily="49" charset="-122"/>
                <a:cs typeface="Times New Roman" panose="02020603050405020304" pitchFamily="18" charset="0"/>
              </a:rPr>
              <a:t>材料</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功能高分子材料</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具有某些特殊化学、物理及医学功能的高分子材料。如高分子催化剂、各种滤膜</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、磁性高分子、形状记忆高分子、高吸水性材料、医用高分子材料、高分子药物等</a:t>
            </a:r>
            <a:r>
              <a:rPr lang="zh-CN" altLang="zh-CN" b="1" spc="-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spc="-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内容占位符 8"/>
          <p:cNvSpPr>
            <a:spLocks noGrp="1"/>
          </p:cNvSpPr>
          <p:nvPr>
            <p:ph idx="1"/>
          </p:nvPr>
        </p:nvSpPr>
        <p:spPr>
          <a:xfrm>
            <a:off x="360854" y="746120"/>
            <a:ext cx="11485848" cy="2792239"/>
          </a:xfrm>
        </p:spPr>
        <p:txBody>
          <a:bodyPr/>
          <a:lstStyle/>
          <a:p>
            <a:pPr lvl="0"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高吸水性树脂</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lvl="0"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）合成方法</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lvl="0"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在淀粉或纤维素的主链上接入带有强亲水基团的支链。如淀粉与丙烯酸钠在一定条件下发生反应，生成以淀粉为主链的接枝共聚物。该共聚物在交联剂作用下生成网状结构的淀粉－聚丙烯酸钠高吸水性树脂</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ca55.jpg" descr="id:2147495406;FounderCES"/>
          <p:cNvPicPr/>
          <p:nvPr/>
        </p:nvPicPr>
        <p:blipFill>
          <a:blip r:embed="rId1"/>
          <a:stretch>
            <a:fillRect/>
          </a:stretch>
        </p:blipFill>
        <p:spPr>
          <a:xfrm>
            <a:off x="3934966" y="3717032"/>
            <a:ext cx="3402330" cy="1603375"/>
          </a:xfrm>
          <a:prstGeom prst="rect">
            <a:avLst/>
          </a:prstGeom>
        </p:spPr>
      </p:pic>
      <p:sp>
        <p:nvSpPr>
          <p:cNvPr id="2" name="矩形 1"/>
          <p:cNvSpPr/>
          <p:nvPr/>
        </p:nvSpPr>
        <p:spPr>
          <a:xfrm>
            <a:off x="4511030" y="5320407"/>
            <a:ext cx="2659702" cy="646331"/>
          </a:xfrm>
          <a:prstGeom prst="rect">
            <a:avLst/>
          </a:prstGeom>
        </p:spPr>
        <p:txBody>
          <a:bodyPr wrap="none">
            <a:spAutoFit/>
          </a:bodyPr>
          <a:lstStyle/>
          <a:p>
            <a:pPr algn="just">
              <a:lnSpc>
                <a:spcPct val="150000"/>
              </a:lnSpc>
              <a:spcAft>
                <a:spcPts val="0"/>
              </a:spcAft>
            </a:pPr>
            <a:r>
              <a:rPr lang="zh-CN" altLang="zh-CN" sz="2400">
                <a:solidFill>
                  <a:srgbClr val="000000"/>
                </a:solidFill>
                <a:cs typeface="Times New Roman" panose="02020603050405020304" pitchFamily="18" charset="0"/>
              </a:rPr>
              <a:t>接枝共聚物示意图</a:t>
            </a:r>
            <a:endParaRPr lang="zh-CN" altLang="zh-CN" sz="1050">
              <a:solidFill>
                <a:srgbClr val="000000"/>
              </a:solidFill>
              <a:cs typeface="Times New Roman" panose="02020603050405020304" pitchFamily="18" charset="0"/>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内容占位符 8"/>
          <p:cNvSpPr>
            <a:spLocks noGrp="1"/>
          </p:cNvSpPr>
          <p:nvPr>
            <p:ph idx="1"/>
          </p:nvPr>
        </p:nvSpPr>
        <p:spPr>
          <a:xfrm>
            <a:off x="360854" y="746120"/>
            <a:ext cx="11485848" cy="1130246"/>
          </a:xfrm>
        </p:spPr>
        <p:txBody>
          <a:bodyPr/>
          <a:lstStyle/>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合成新的带有强亲水基团的高分子。如在丙烯酸钠中加入少量交联剂，再在一定条件下发生聚合，可得到具有网状结构的聚丙烯酸钠高吸水性树脂</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2" name="矩形 1"/>
          <p:cNvSpPr/>
          <p:nvPr/>
        </p:nvSpPr>
        <p:spPr>
          <a:xfrm>
            <a:off x="4727054" y="3284984"/>
            <a:ext cx="1731564" cy="646331"/>
          </a:xfrm>
          <a:prstGeom prst="rect">
            <a:avLst/>
          </a:prstGeom>
        </p:spPr>
        <p:txBody>
          <a:bodyPr wrap="none">
            <a:spAutoFit/>
          </a:bodyPr>
          <a:lstStyle/>
          <a:p>
            <a:pPr algn="just">
              <a:lnSpc>
                <a:spcPct val="150000"/>
              </a:lnSpc>
              <a:spcAft>
                <a:spcPts val="0"/>
              </a:spcAft>
            </a:pPr>
            <a:r>
              <a:rPr lang="zh-CN" altLang="zh-CN" sz="2400">
                <a:solidFill>
                  <a:srgbClr val="000000"/>
                </a:solidFill>
                <a:cs typeface="Times New Roman" panose="02020603050405020304" pitchFamily="18" charset="0"/>
              </a:rPr>
              <a:t>聚丙烯酸钠</a:t>
            </a:r>
            <a:endParaRPr lang="zh-CN" altLang="zh-CN" sz="1050">
              <a:solidFill>
                <a:srgbClr val="000000"/>
              </a:solidFill>
              <a:cs typeface="Times New Roman" panose="02020603050405020304" pitchFamily="18" charset="0"/>
            </a:endParaRPr>
          </a:p>
        </p:txBody>
      </p:sp>
      <p:pic>
        <p:nvPicPr>
          <p:cNvPr id="3" name="图片 2"/>
          <p:cNvPicPr>
            <a:picLocks noChangeAspect="1"/>
          </p:cNvPicPr>
          <p:nvPr/>
        </p:nvPicPr>
        <p:blipFill>
          <a:blip r:embed="rId1"/>
          <a:stretch>
            <a:fillRect/>
          </a:stretch>
        </p:blipFill>
        <p:spPr>
          <a:xfrm>
            <a:off x="4162033" y="2085730"/>
            <a:ext cx="2861605" cy="1150862"/>
          </a:xfrm>
          <a:prstGeom prst="rect">
            <a:avLst/>
          </a:prstGeom>
        </p:spPr>
      </p:pic>
      <p:sp>
        <p:nvSpPr>
          <p:cNvPr id="5" name="矩形 4"/>
          <p:cNvSpPr/>
          <p:nvPr/>
        </p:nvSpPr>
        <p:spPr>
          <a:xfrm>
            <a:off x="342289" y="4149080"/>
            <a:ext cx="11657573" cy="1200329"/>
          </a:xfrm>
          <a:prstGeom prst="rect">
            <a:avLst/>
          </a:prstGeom>
        </p:spPr>
        <p:txBody>
          <a:bodyPr wrap="square">
            <a:spAutoFit/>
          </a:bodyPr>
          <a:lstStyle/>
          <a:p>
            <a:pPr algn="just">
              <a:lnSpc>
                <a:spcPct val="150000"/>
              </a:lnSpc>
              <a:spcAft>
                <a:spcPts val="0"/>
              </a:spcAft>
            </a:pPr>
            <a:r>
              <a:rPr lang="zh-CN" altLang="zh-CN" sz="2400">
                <a:solidFill>
                  <a:srgbClr val="000000"/>
                </a:solidFill>
                <a:cs typeface="Times New Roman" panose="02020603050405020304" pitchFamily="18" charset="0"/>
              </a:rPr>
              <a:t>（</a:t>
            </a:r>
            <a:r>
              <a:rPr lang="en-US" altLang="zh-CN" sz="2400">
                <a:solidFill>
                  <a:srgbClr val="000000"/>
                </a:solidFill>
                <a:cs typeface="Times New Roman" panose="02020603050405020304" pitchFamily="18" charset="0"/>
              </a:rPr>
              <a:t>2</a:t>
            </a:r>
            <a:r>
              <a:rPr lang="zh-CN" altLang="zh-CN" sz="2400">
                <a:solidFill>
                  <a:srgbClr val="000000"/>
                </a:solidFill>
                <a:cs typeface="Times New Roman" panose="02020603050405020304" pitchFamily="18" charset="0"/>
              </a:rPr>
              <a:t>）应用</a:t>
            </a:r>
            <a:endParaRPr lang="zh-CN" altLang="zh-CN" sz="1050">
              <a:solidFill>
                <a:srgbClr val="000000"/>
              </a:solidFill>
              <a:cs typeface="Times New Roman" panose="02020603050405020304" pitchFamily="18" charset="0"/>
            </a:endParaRPr>
          </a:p>
          <a:p>
            <a:pPr algn="just">
              <a:lnSpc>
                <a:spcPct val="150000"/>
              </a:lnSpc>
              <a:spcAft>
                <a:spcPts val="0"/>
              </a:spcAft>
            </a:pPr>
            <a:r>
              <a:rPr lang="zh-CN" altLang="zh-CN" sz="2400">
                <a:solidFill>
                  <a:srgbClr val="000000"/>
                </a:solidFill>
                <a:cs typeface="Times New Roman" panose="02020603050405020304" pitchFamily="18" charset="0"/>
              </a:rPr>
              <a:t>　　可在干旱地区用于农业、林业抗旱保水，改良土壤，还可用于婴幼儿纸尿裤等。</a:t>
            </a:r>
            <a:endParaRPr lang="zh-CN" altLang="zh-CN" sz="1050">
              <a:solidFill>
                <a:srgbClr val="000000"/>
              </a:solidFill>
              <a:cs typeface="Times New Roman" panose="02020603050405020304" pitchFamily="18" charset="0"/>
            </a:endParaRPr>
          </a:p>
        </p:txBody>
      </p:sp>
      <p:sp>
        <p:nvSpPr>
          <p:cNvPr id="7" name="内容占位符 3"/>
          <p:cNvSpPr txBox="1"/>
          <p:nvPr/>
        </p:nvSpPr>
        <p:spPr bwMode="auto">
          <a:xfrm>
            <a:off x="360854" y="5445224"/>
            <a:ext cx="11485848" cy="576248"/>
          </a:xfrm>
          <a:prstGeom prst="rect">
            <a:avLst/>
          </a:prstGeom>
          <a:solidFill>
            <a:srgbClr val="E3F2E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强亲水基团越多</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树脂吸水性能越高。</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8" name="温馨提示.eps" descr="id:2147491463;FounderCES"/>
          <p:cNvPicPr/>
          <p:nvPr/>
        </p:nvPicPr>
        <p:blipFill>
          <a:blip r:embed="rId2"/>
          <a:stretch>
            <a:fillRect/>
          </a:stretch>
        </p:blipFill>
        <p:spPr>
          <a:xfrm>
            <a:off x="478582" y="5598526"/>
            <a:ext cx="1730375" cy="339725"/>
          </a:xfrm>
          <a:prstGeom prst="rect">
            <a:avLst/>
          </a:prstGeom>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内容占位符 8"/>
          <p:cNvSpPr>
            <a:spLocks noGrp="1"/>
          </p:cNvSpPr>
          <p:nvPr>
            <p:ph idx="1"/>
          </p:nvPr>
        </p:nvSpPr>
        <p:spPr>
          <a:xfrm>
            <a:off x="360854" y="620688"/>
            <a:ext cx="11485848" cy="2921505"/>
          </a:xfrm>
        </p:spPr>
        <p:txBody>
          <a:bodyPr/>
          <a:lstStyle/>
          <a:p>
            <a:pPr hangingPunct="0">
              <a:lnSpc>
                <a:spcPct val="130000"/>
              </a:lnSpc>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高分子分离膜</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）功能</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lnSpc>
                <a:spcPct val="130000"/>
              </a:lnSpc>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分离膜一般只允许水及一些小分子物质通过，其余物质则被截留在膜的另一侧，形成浓缩液，达到对原液净化、分离和浓缩的目的。</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）分类</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根据膜孔大小分为微滤膜、超滤膜、纳滤膜和反渗透膜等</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2" name="矩形 1"/>
          <p:cNvSpPr/>
          <p:nvPr/>
        </p:nvSpPr>
        <p:spPr>
          <a:xfrm>
            <a:off x="4078982" y="5957005"/>
            <a:ext cx="2659702" cy="646331"/>
          </a:xfrm>
          <a:prstGeom prst="rect">
            <a:avLst/>
          </a:prstGeom>
        </p:spPr>
        <p:txBody>
          <a:bodyPr wrap="none">
            <a:spAutoFit/>
          </a:bodyPr>
          <a:lstStyle/>
          <a:p>
            <a:pPr algn="just">
              <a:lnSpc>
                <a:spcPct val="150000"/>
              </a:lnSpc>
              <a:spcAft>
                <a:spcPts val="0"/>
              </a:spcAft>
            </a:pPr>
            <a:r>
              <a:rPr lang="zh-CN" altLang="zh-CN" sz="2400">
                <a:solidFill>
                  <a:srgbClr val="000000"/>
                </a:solidFill>
                <a:cs typeface="Times New Roman" panose="02020603050405020304" pitchFamily="18" charset="0"/>
              </a:rPr>
              <a:t>分离膜功能示意图</a:t>
            </a:r>
            <a:endParaRPr lang="zh-CN" altLang="zh-CN" sz="1050">
              <a:solidFill>
                <a:srgbClr val="000000"/>
              </a:solidFill>
              <a:cs typeface="Times New Roman" panose="02020603050405020304" pitchFamily="18" charset="0"/>
            </a:endParaRPr>
          </a:p>
        </p:txBody>
      </p:sp>
      <p:pic>
        <p:nvPicPr>
          <p:cNvPr id="3" name="图片 2"/>
          <p:cNvPicPr>
            <a:picLocks noChangeAspect="1"/>
          </p:cNvPicPr>
          <p:nvPr/>
        </p:nvPicPr>
        <p:blipFill>
          <a:blip r:embed="rId1"/>
          <a:stretch>
            <a:fillRect/>
          </a:stretch>
        </p:blipFill>
        <p:spPr>
          <a:xfrm>
            <a:off x="3286894" y="3612070"/>
            <a:ext cx="5047011" cy="2342113"/>
          </a:xfrm>
          <a:prstGeom prst="rect">
            <a:avLst/>
          </a:prstGeom>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内容占位符 8"/>
          <p:cNvSpPr>
            <a:spLocks noGrp="1"/>
          </p:cNvSpPr>
          <p:nvPr>
            <p:ph idx="1"/>
          </p:nvPr>
        </p:nvSpPr>
        <p:spPr>
          <a:xfrm>
            <a:off x="360854" y="746120"/>
            <a:ext cx="11485848" cy="2238241"/>
          </a:xfrm>
        </p:spPr>
        <p:txBody>
          <a:bodyPr/>
          <a:lstStyle/>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根据分离膜材料分为醋酸纤维、芳香族聚酰胺、聚丙烯、聚四氟乙烯等。</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）应用</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高分子分离膜已广泛用于海水淡化和饮用水的制取，以及果汁浓缩、乳制品加工、药物提纯、血液透析等领域</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
            <a:clrChange>
              <a:clrFrom>
                <a:srgbClr val="FFFFFF"/>
              </a:clrFrom>
              <a:clrTo>
                <a:srgbClr val="FFFFFF">
                  <a:alpha val="0"/>
                </a:srgbClr>
              </a:clrTo>
            </a:clrChange>
          </a:blip>
          <a:stretch>
            <a:fillRect/>
          </a:stretch>
        </p:blipFill>
        <p:spPr>
          <a:xfrm>
            <a:off x="2892845" y="692696"/>
            <a:ext cx="6298705" cy="674227"/>
          </a:xfrm>
          <a:prstGeom prst="rect">
            <a:avLst/>
          </a:prstGeom>
        </p:spPr>
      </p:pic>
      <p:sp>
        <p:nvSpPr>
          <p:cNvPr id="5" name="内容占位符 4"/>
          <p:cNvSpPr>
            <a:spLocks noGrp="1"/>
          </p:cNvSpPr>
          <p:nvPr>
            <p:ph idx="1"/>
          </p:nvPr>
        </p:nvSpPr>
        <p:spPr>
          <a:xfrm>
            <a:off x="360854" y="1268760"/>
            <a:ext cx="11485848" cy="5008230"/>
          </a:xfrm>
        </p:spPr>
        <p:txBody>
          <a:bodyPr/>
          <a:lstStyle/>
          <a:p>
            <a:pPr hangingPunct="0">
              <a:spcAft>
                <a:spcPts val="0"/>
              </a:spcAft>
            </a:pPr>
            <a:r>
              <a:rPr lang="en-US"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高分子材料</a:t>
            </a:r>
            <a:r>
              <a:rPr lang="zh-CN" altLang="zh-CN" b="1">
                <a:solidFill>
                  <a:srgbClr val="1EB26A"/>
                </a:solidFill>
                <a:latin typeface="Times New Roman" panose="02020603050405020304" pitchFamily="18" charset="0"/>
                <a:ea typeface="黑体" panose="02010609060101010101" pitchFamily="49" charset="-122"/>
                <a:cs typeface="Times New Roman" panose="02020603050405020304" pitchFamily="18" charset="0"/>
              </a:rPr>
              <a:t>的结构及其性能</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高分子化学反应的特点</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）与结构的关系</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结构决定性质，高分子的化学反应主要取决于结构特点、官能团与基团之间的影响。如碳碳双键易氧化和加成，酯基易水解，羧基易发生酯化、取代等反应。</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）常见的有机高分子化学反应</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降解</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在一定条件下，高分子材料降解为小分子。常见的高分子降解方法有生物降解、化学降解、光降解等</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en-US"/>
          </a:p>
        </p:txBody>
      </p:sp>
      <p:pic>
        <p:nvPicPr>
          <p:cNvPr id="6" name="要点.eps" descr="id:2147495434;FounderCES"/>
          <p:cNvPicPr/>
          <p:nvPr/>
        </p:nvPicPr>
        <p:blipFill>
          <a:blip r:embed="rId2"/>
          <a:stretch>
            <a:fillRect/>
          </a:stretch>
        </p:blipFill>
        <p:spPr>
          <a:xfrm>
            <a:off x="360854" y="1446679"/>
            <a:ext cx="935355" cy="398145"/>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
            <a:clrChange>
              <a:clrFrom>
                <a:srgbClr val="FFFFFF"/>
              </a:clrFrom>
              <a:clrTo>
                <a:srgbClr val="FFFFFF">
                  <a:alpha val="0"/>
                </a:srgbClr>
              </a:clrTo>
            </a:clrChange>
          </a:blip>
          <a:stretch>
            <a:fillRect/>
          </a:stretch>
        </p:blipFill>
        <p:spPr>
          <a:xfrm>
            <a:off x="2761695" y="658339"/>
            <a:ext cx="6357847" cy="674227"/>
          </a:xfrm>
          <a:prstGeom prst="rect">
            <a:avLst/>
          </a:prstGeom>
        </p:spPr>
      </p:pic>
      <p:pic>
        <p:nvPicPr>
          <p:cNvPr id="4" name="知识点1.eps" descr="id:2147491449;FounderCES"/>
          <p:cNvPicPr/>
          <p:nvPr/>
        </p:nvPicPr>
        <p:blipFill>
          <a:blip r:embed="rId2"/>
          <a:stretch>
            <a:fillRect/>
          </a:stretch>
        </p:blipFill>
        <p:spPr>
          <a:xfrm>
            <a:off x="352182" y="1484784"/>
            <a:ext cx="1346200" cy="372110"/>
          </a:xfrm>
          <a:prstGeom prst="rect">
            <a:avLst/>
          </a:prstGeom>
        </p:spPr>
      </p:pic>
      <mc:AlternateContent xmlns:mc="http://schemas.openxmlformats.org/markup-compatibility/2006">
        <mc:Choice xmlns:a14="http://schemas.microsoft.com/office/drawing/2010/main" Requires="a14">
          <p:sp>
            <p:nvSpPr>
              <p:cNvPr id="5" name="内容占位符 4"/>
              <p:cNvSpPr>
                <a:spLocks noGrp="1"/>
              </p:cNvSpPr>
              <p:nvPr>
                <p:ph idx="1"/>
              </p:nvPr>
            </p:nvSpPr>
            <p:spPr>
              <a:xfrm>
                <a:off x="360854" y="1340768"/>
                <a:ext cx="11485848" cy="4098045"/>
              </a:xfrm>
            </p:spPr>
            <p:txBody>
              <a:bodyPr/>
              <a:lstStyle/>
              <a:p>
                <a:pPr hangingPunct="0">
                  <a:spcAft>
                    <a:spcPts val="0"/>
                  </a:spcAft>
                </a:pPr>
                <a:r>
                  <a:rPr lang="en-US"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塑料</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成分</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塑料的主要成分是</a:t>
                </a:r>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合成树脂</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，如聚乙烯、聚氯乙烯、聚丙烯、聚苯乙烯、酚醛树脂、脲醛树脂等。</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分类</a:t>
                </a:r>
                <a:endParaRPr lang="en-US" altLang="zh-CN" b="1"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按能否加热熔融</a:t>
                </a:r>
                <a14:m>
                  <m:oMath xmlns:m="http://schemas.openxmlformats.org/officeDocument/2006/math">
                    <m:d>
                      <m:dPr>
                        <m:begChr m:val="{"/>
                        <m:endChr m:val=""/>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dPr>
                      <m:e>
                        <m:m>
                          <m:mPr>
                            <m:mcs>
                              <m:mc>
                                <m:mcPr>
                                  <m:count m:val="1"/>
                                  <m:mcJc m:val="center"/>
                                </m:mcPr>
                              </m:mc>
                            </m:mcs>
                            <m:plcHide m:val="on"/>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mPr>
                          <m:mr>
                            <m:e>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热塑性塑料：可以反复加工</m:t>
                              </m:r>
                              <m:r>
                                <m:rPr>
                                  <m:nor/>
                                </m:rPr>
                                <a:rPr lang="en-US" altLang="zh-CN" b="1" i="0"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mr>
                          <m:mr>
                            <m:e>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热固性塑料：只能一次成型</m:t>
                              </m:r>
                            </m:e>
                          </m:mr>
                        </m:m>
                      </m:e>
                    </m:d>
                  </m:oMath>
                </a14:m>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5" name="内容占位符 4"/>
              <p:cNvSpPr>
                <a:spLocks noRot="1" noChangeAspect="1" noMove="1" noResize="1" noEditPoints="1" noAdjustHandles="1" noChangeArrowheads="1" noChangeShapeType="1" noTextEdit="1"/>
              </p:cNvSpPr>
              <p:nvPr>
                <p:ph idx="1"/>
              </p:nvPr>
            </p:nvSpPr>
            <p:spPr>
              <a:xfrm>
                <a:off x="360854" y="1340768"/>
                <a:ext cx="11485848" cy="4098045"/>
              </a:xfrm>
              <a:blipFill rotWithShape="1">
                <a:blip r:embed="rId3"/>
                <a:stretch>
                  <a:fillRect l="-2" t="-7" r="1" b="1"/>
                </a:stretch>
              </a:blipFill>
            </p:spPr>
            <p:txBody>
              <a:bodyPr/>
              <a:lstStyle/>
              <a:p>
                <a:r>
                  <a:rPr lang="zh-CN" altLang="en-US">
                    <a:noFill/>
                  </a:rPr>
                  <a:t> </a:t>
                </a:r>
              </a:p>
            </p:txBody>
          </p:sp>
        </mc:Fallback>
      </mc:AlternateContent>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746120"/>
            <a:ext cx="11485848" cy="3416320"/>
          </a:xfrm>
        </p:spPr>
        <p:txBody>
          <a:bodyPr/>
          <a:lstStyle/>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橡胶硫化</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天然橡胶（</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）经硫化，破坏了碳碳双键，形成二</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硫</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pPr>
            <a:endPar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键</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—）等，把线型结构转变为网状结构，使橡胶既有弹性又有强度。</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催化裂化</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塑料催化裂化得到柴油、煤油、汽油及可燃性气体等</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2" name="图片 1"/>
          <p:cNvPicPr>
            <a:picLocks noChangeAspect="1"/>
          </p:cNvPicPr>
          <p:nvPr/>
        </p:nvPicPr>
        <p:blipFill>
          <a:blip r:embed="rId1"/>
          <a:stretch>
            <a:fillRect/>
          </a:stretch>
        </p:blipFill>
        <p:spPr>
          <a:xfrm>
            <a:off x="3008582" y="1412776"/>
            <a:ext cx="3074716" cy="914737"/>
          </a:xfrm>
          <a:prstGeom prst="rect">
            <a:avLst/>
          </a:prstGeom>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746120"/>
            <a:ext cx="11485848" cy="576248"/>
          </a:xfrm>
        </p:spPr>
        <p:txBody>
          <a:bodyPr/>
          <a:lstStyle/>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高分子的结构与</a:t>
            </a:r>
            <a:r>
              <a:rPr lang="zh-CN" altLang="zh-CN" b="1"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性质</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2" name="表格 1"/>
          <p:cNvGraphicFramePr>
            <a:graphicFrameLocks noGrp="1"/>
          </p:cNvGraphicFramePr>
          <p:nvPr/>
        </p:nvGraphicFramePr>
        <p:xfrm>
          <a:off x="383151" y="1484784"/>
          <a:ext cx="11463551" cy="3840480"/>
        </p:xfrm>
        <a:graphic>
          <a:graphicData uri="http://schemas.openxmlformats.org/drawingml/2006/table">
            <a:tbl>
              <a:tblPr firstRow="1" firstCol="1" bandRow="1"/>
              <a:tblGrid>
                <a:gridCol w="1319567"/>
                <a:gridCol w="4968552"/>
                <a:gridCol w="5175432"/>
              </a:tblGrid>
              <a:tr h="128586">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项目</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线型高分子</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9288" marR="39288"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网状高分子</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9288" marR="39288"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r>
              <a:tr h="642929">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结构</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分子中的原子以共价键相互连接</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构成一条很长的卷曲状态的</a:t>
                      </a:r>
                      <a:r>
                        <a:rPr lang="en-US" sz="2400" b="1">
                          <a:solidFill>
                            <a:srgbClr val="000000"/>
                          </a:solidFill>
                          <a:effectLst/>
                          <a:latin typeface="仿宋" panose="02010609060101010101" pitchFamily="49"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链</a:t>
                      </a:r>
                      <a:r>
                        <a:rPr lang="en-US" sz="2400" b="1">
                          <a:solidFill>
                            <a:srgbClr val="000000"/>
                          </a:solidFill>
                          <a:effectLst/>
                          <a:latin typeface="仿宋" panose="02010609060101010101" pitchFamily="49" charset="-122"/>
                          <a:ea typeface="宋体" panose="02010600030101010101" pitchFamily="2" charset="-122"/>
                          <a:cs typeface="Times New Roman" panose="02020603050405020304" pitchFamily="18" charset="0"/>
                        </a:rPr>
                        <a:t>”</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9288" marR="39288"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分子链与分子链之间由许多共价键交联起来</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形成三维空间网状结构</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9288" marR="39288"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257171">
                <a:tc>
                  <a:txBody>
                    <a:bodyPr/>
                    <a:lstStyle/>
                    <a:p>
                      <a:pPr algn="ctr" hangingPunct="0">
                        <a:lnSpc>
                          <a:spcPct val="150000"/>
                        </a:lnSpc>
                        <a:spcAft>
                          <a:spcPts val="0"/>
                        </a:spcAft>
                      </a:pPr>
                      <a:r>
                        <a:rPr lang="zh-CN" sz="24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溶解性</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能缓慢溶解于适当溶剂</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9288" marR="39288"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很难溶解</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但往往有一定程度的胀大</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9288" marR="39288"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257171">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性能</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具有热塑性</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无固定熔点</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9288" marR="39288"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具有热固性</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受热不熔化</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9288" marR="39288"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257171">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特性</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强度大、可拉丝、绝缘性好</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9288" marR="39288"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强度大、绝缘性好、有可塑性</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9288" marR="39288"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257171">
                <a:tc>
                  <a:txBody>
                    <a:bodyPr/>
                    <a:lstStyle/>
                    <a:p>
                      <a:pPr algn="ctr" hangingPunct="0">
                        <a:lnSpc>
                          <a:spcPct val="150000"/>
                        </a:lnSpc>
                        <a:spcAft>
                          <a:spcPts val="0"/>
                        </a:spcAft>
                      </a:pPr>
                      <a:r>
                        <a:rPr lang="zh-CN" sz="24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常见物质</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聚乙烯、聚氯乙烯、天然橡胶</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9288" marR="39288"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酚醛树脂</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碱催化</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、硫化橡胶</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9288" marR="39288"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bl>
          </a:graphicData>
        </a:graphic>
      </p:graphicFrame>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746120"/>
            <a:ext cx="11485848" cy="576248"/>
          </a:xfrm>
        </p:spPr>
        <p:txBody>
          <a:bodyPr/>
          <a:lstStyle/>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功能高分子材料与通用高分子材料的联系与</a:t>
            </a:r>
            <a:r>
              <a:rPr lang="zh-CN" altLang="zh-CN" b="1"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区别</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2" name="表格 1"/>
          <p:cNvGraphicFramePr>
            <a:graphicFrameLocks noGrp="1"/>
          </p:cNvGraphicFramePr>
          <p:nvPr/>
        </p:nvGraphicFramePr>
        <p:xfrm>
          <a:off x="343710" y="1412776"/>
          <a:ext cx="11502992" cy="2743200"/>
        </p:xfrm>
        <a:graphic>
          <a:graphicData uri="http://schemas.openxmlformats.org/drawingml/2006/table">
            <a:tbl>
              <a:tblPr firstRow="1" firstCol="1" bandRow="1"/>
              <a:tblGrid>
                <a:gridCol w="1132474"/>
                <a:gridCol w="4982885"/>
                <a:gridCol w="5387633"/>
              </a:tblGrid>
              <a:tr h="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比较</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功能高分子材料</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通用高分子材料</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r>
              <a:tr h="0">
                <a:tc rowSpan="3">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联系</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gridSpan="2">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都是由</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等元素组成的</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hMerge="1">
                  <a:tcPr/>
                </a:tc>
              </a:tr>
              <a:tr h="0">
                <a:tc vMerge="1">
                  <a:tcPr/>
                </a:tc>
                <a:tc gridSpan="2">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都是由单体经加聚或缩聚反应形成的</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hMerge="1">
                  <a:tcPr/>
                </a:tc>
              </a:tr>
              <a:tr h="0">
                <a:tc vMerge="1">
                  <a:tcPr/>
                </a:tc>
                <a:tc gridSpan="2">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都有线型结构、网状结构</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hMerge="1">
                  <a:tcPr/>
                </a:tc>
              </a:tr>
              <a:tr h="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区别</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gridSpan="2">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与通用高分子材料相比</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功能高分子材料具有特殊功能</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hMerge="1">
                  <a:tcPr/>
                </a:tc>
              </a:tr>
            </a:tbl>
          </a:graphicData>
        </a:graphic>
      </p:graphicFrame>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746120"/>
            <a:ext cx="11485848" cy="5632311"/>
          </a:xfrm>
        </p:spPr>
        <p:txBody>
          <a:bodyPr/>
          <a:lstStyle/>
          <a:p>
            <a:pPr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种芳纶纤维的拉伸强度比钢丝还高，广泛用作防护材料，其结构片段如图。下列关于该高分子的说法正确的</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属于网状结构</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耐高温</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耐酸、耐碱、耐高温等</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可作阻燃内饰等</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合成该芳纶纤维的单体只有一种</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氢键不会影响该高分子的沸点、密度、硬度等</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性能</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4典例.eps" descr="id:2147495457;FounderCES"/>
          <p:cNvPicPr/>
          <p:nvPr/>
        </p:nvPicPr>
        <p:blipFill>
          <a:blip r:embed="rId1"/>
          <a:stretch>
            <a:fillRect/>
          </a:stretch>
        </p:blipFill>
        <p:spPr>
          <a:xfrm>
            <a:off x="396593" y="836712"/>
            <a:ext cx="977900" cy="395605"/>
          </a:xfrm>
          <a:prstGeom prst="rect">
            <a:avLst/>
          </a:prstGeom>
        </p:spPr>
      </p:pic>
      <p:pic>
        <p:nvPicPr>
          <p:cNvPr id="2" name="图片 1"/>
          <p:cNvPicPr>
            <a:picLocks noChangeAspect="1"/>
          </p:cNvPicPr>
          <p:nvPr/>
        </p:nvPicPr>
        <p:blipFill>
          <a:blip r:embed="rId2">
            <a:clrChange>
              <a:clrFrom>
                <a:srgbClr val="DADADA"/>
              </a:clrFrom>
              <a:clrTo>
                <a:srgbClr val="DADADA">
                  <a:alpha val="0"/>
                </a:srgbClr>
              </a:clrTo>
            </a:clrChange>
          </a:blip>
          <a:stretch>
            <a:fillRect/>
          </a:stretch>
        </p:blipFill>
        <p:spPr>
          <a:xfrm>
            <a:off x="3934966" y="1772816"/>
            <a:ext cx="4824536" cy="2930631"/>
          </a:xfrm>
          <a:prstGeom prst="rect">
            <a:avLst/>
          </a:prstGeom>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746120"/>
            <a:ext cx="11485848" cy="2792239"/>
          </a:xfrm>
        </p:spPr>
        <p:txBody>
          <a:bodyPr/>
          <a:lstStyle/>
          <a:p>
            <a:pPr hangingPunct="0">
              <a:spcAft>
                <a:spcPts val="0"/>
              </a:spcAft>
            </a:pP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分子</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链与分子链之间有许多共价键交联起来</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才能形成三维空间网状结构</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由图可知</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该芳纶纤维中分子链与分子链之间只有氢键</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不存在共价键</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为线型结构</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芳纶纤维耐酸、耐碱、耐高温等</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可作阻燃内饰等</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图中结构水解后的单体为对苯二胺和对苯二甲酸</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有</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种单体</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氢键会影响高分子的沸点、密度等物理性质</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en-US"/>
          </a:p>
        </p:txBody>
      </p:sp>
      <p:pic>
        <p:nvPicPr>
          <p:cNvPr id="3" name="24解析.eps" descr="id:2147491609;FounderCES"/>
          <p:cNvPicPr/>
          <p:nvPr/>
        </p:nvPicPr>
        <p:blipFill>
          <a:blip r:embed="rId1"/>
          <a:stretch>
            <a:fillRect/>
          </a:stretch>
        </p:blipFill>
        <p:spPr>
          <a:xfrm>
            <a:off x="391544" y="908720"/>
            <a:ext cx="983615" cy="350520"/>
          </a:xfrm>
          <a:prstGeom prst="rect">
            <a:avLst/>
          </a:prstGeom>
        </p:spPr>
      </p:pic>
      <p:pic>
        <p:nvPicPr>
          <p:cNvPr id="5" name="24答案.eps" descr="id:2147491616;FounderCES"/>
          <p:cNvPicPr/>
          <p:nvPr/>
        </p:nvPicPr>
        <p:blipFill>
          <a:blip r:embed="rId2"/>
          <a:stretch>
            <a:fillRect/>
          </a:stretch>
        </p:blipFill>
        <p:spPr>
          <a:xfrm>
            <a:off x="391543" y="3789040"/>
            <a:ext cx="983615" cy="350520"/>
          </a:xfrm>
          <a:prstGeom prst="rect">
            <a:avLst/>
          </a:prstGeom>
        </p:spPr>
      </p:pic>
      <p:sp>
        <p:nvSpPr>
          <p:cNvPr id="2" name="矩形 1"/>
          <p:cNvSpPr/>
          <p:nvPr/>
        </p:nvSpPr>
        <p:spPr>
          <a:xfrm>
            <a:off x="1486694" y="3641134"/>
            <a:ext cx="389850" cy="646331"/>
          </a:xfrm>
          <a:prstGeom prst="rect">
            <a:avLst/>
          </a:prstGeom>
        </p:spPr>
        <p:txBody>
          <a:bodyPr wrap="none">
            <a:spAutoFit/>
          </a:bodyPr>
          <a:lstStyle/>
          <a:p>
            <a:pPr algn="just">
              <a:lnSpc>
                <a:spcPct val="150000"/>
              </a:lnSpc>
              <a:spcAft>
                <a:spcPts val="0"/>
              </a:spcAft>
            </a:pPr>
            <a:r>
              <a:rPr lang="en-US" altLang="zh-CN" sz="2400">
                <a:solidFill>
                  <a:srgbClr val="000000"/>
                </a:solidFill>
                <a:cs typeface="Times New Roman" panose="02020603050405020304" pitchFamily="18" charset="0"/>
              </a:rPr>
              <a:t>B</a:t>
            </a:r>
            <a:endParaRPr lang="zh-CN" altLang="zh-CN" sz="1050">
              <a:solidFill>
                <a:srgbClr val="000000"/>
              </a:solidFill>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4454233"/>
          </a:xfrm>
          <a:solidFill>
            <a:srgbClr val="E3F2E7"/>
          </a:solidFill>
        </p:spPr>
        <p:txBody>
          <a:bodyPr/>
          <a:lstStyle/>
          <a:p>
            <a:pPr hangingPunct="0">
              <a:spcAft>
                <a:spcPts val="0"/>
              </a:spcAft>
            </a:pPr>
            <a:r>
              <a:rPr lang="en-US"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高分子材料</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线型</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网状</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结构判断的依据</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性质的角度</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热塑性</a:t>
            </a:r>
            <a:r>
              <a:rPr lang="en-US" altLang="zh-CN" b="1">
                <a:solidFill>
                  <a:srgbClr val="000000"/>
                </a:solidFill>
                <a:latin typeface="仿宋" panose="02010609060101010101" pitchFamily="49"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线型结构</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热固性</a:t>
            </a:r>
            <a:r>
              <a:rPr lang="en-US" altLang="zh-CN" b="1">
                <a:solidFill>
                  <a:srgbClr val="000000"/>
                </a:solidFill>
                <a:latin typeface="仿宋" panose="02010609060101010101" pitchFamily="49"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网状结构。</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化学键的角度</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分子链与分子链之间只有氢键</a:t>
            </a:r>
            <a:r>
              <a:rPr lang="en-US" altLang="zh-CN" b="1">
                <a:solidFill>
                  <a:srgbClr val="000000"/>
                </a:solidFill>
                <a:latin typeface="仿宋" panose="02010609060101010101" pitchFamily="49"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线型结构</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分子链与分子链之间有许多共价键交联</a:t>
            </a:r>
            <a:r>
              <a:rPr lang="en-US" altLang="zh-CN" b="1">
                <a:solidFill>
                  <a:srgbClr val="000000"/>
                </a:solidFill>
                <a:latin typeface="仿宋" panose="02010609060101010101" pitchFamily="49"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网状结构。</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特征名词的角度</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硫化</a:t>
            </a:r>
            <a:r>
              <a:rPr lang="en-US" altLang="zh-CN" b="1">
                <a:solidFill>
                  <a:srgbClr val="000000"/>
                </a:solidFill>
                <a:latin typeface="仿宋" panose="02010609060101010101" pitchFamily="49"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把线型结构连接为网状结构</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endParaRPr lang="zh-CN" altLang="en-US"/>
          </a:p>
        </p:txBody>
      </p:sp>
      <p:pic>
        <p:nvPicPr>
          <p:cNvPr id="7" name="名师点拨.eps" descr="id:2147491595;FounderCES"/>
          <p:cNvPicPr/>
          <p:nvPr/>
        </p:nvPicPr>
        <p:blipFill>
          <a:blip r:embed="rId1"/>
          <a:stretch>
            <a:fillRect/>
          </a:stretch>
        </p:blipFill>
        <p:spPr>
          <a:xfrm>
            <a:off x="360854" y="840685"/>
            <a:ext cx="1956435" cy="457200"/>
          </a:xfrm>
          <a:prstGeom prst="rect">
            <a:avLst/>
          </a:prstGeom>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268760"/>
            <a:ext cx="11485848" cy="3900235"/>
          </a:xfrm>
        </p:spPr>
        <p:txBody>
          <a:bodyPr/>
          <a:lstStyle/>
          <a:p>
            <a:pPr hangingPunct="0">
              <a:spcAft>
                <a:spcPts val="0"/>
              </a:spcAft>
            </a:pPr>
            <a:r>
              <a:rPr lang="en-US"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复合材料</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复合材料是人们运用先进的材料制备技术将不同性质的材料组分优化组合而成的新材料。一般定义的复合材料需满足以下条件：</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）复合材料必须是人造的，是人们根据需要设计制造的材料。</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）复合材料必须由两种或两种以上化学、物理性质不同的材料组分，以所设计的形式、比例、分布组合而成，各组分之间有明显的界面存在。</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）它具有结构可设计性，可进行复合结构设计</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en-US"/>
          </a:p>
        </p:txBody>
      </p:sp>
      <p:pic>
        <p:nvPicPr>
          <p:cNvPr id="3" name="图片 2"/>
          <p:cNvPicPr>
            <a:picLocks noChangeAspect="1"/>
          </p:cNvPicPr>
          <p:nvPr/>
        </p:nvPicPr>
        <p:blipFill>
          <a:blip r:embed="rId1">
            <a:clrChange>
              <a:clrFrom>
                <a:srgbClr val="FFFFFF"/>
              </a:clrFrom>
              <a:clrTo>
                <a:srgbClr val="FFFFFF">
                  <a:alpha val="0"/>
                </a:srgbClr>
              </a:clrTo>
            </a:clrChange>
          </a:blip>
          <a:stretch>
            <a:fillRect/>
          </a:stretch>
        </p:blipFill>
        <p:spPr>
          <a:xfrm>
            <a:off x="3031043" y="622042"/>
            <a:ext cx="6145470" cy="720467"/>
          </a:xfrm>
          <a:prstGeom prst="rect">
            <a:avLst/>
          </a:prstGeom>
        </p:spPr>
      </p:pic>
      <p:pic>
        <p:nvPicPr>
          <p:cNvPr id="4" name="图片 3"/>
          <p:cNvPicPr>
            <a:picLocks noChangeAspect="1"/>
          </p:cNvPicPr>
          <p:nvPr/>
        </p:nvPicPr>
        <p:blipFill>
          <a:blip r:embed="rId2"/>
          <a:stretch>
            <a:fillRect/>
          </a:stretch>
        </p:blipFill>
        <p:spPr>
          <a:xfrm>
            <a:off x="360854" y="1340768"/>
            <a:ext cx="1267376" cy="464442"/>
          </a:xfrm>
          <a:prstGeom prst="rect">
            <a:avLst/>
          </a:prstGeom>
        </p:spPr>
      </p:pic>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900235"/>
          </a:xfrm>
        </p:spPr>
        <p:txBody>
          <a:bodyPr/>
          <a:lstStyle/>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）复合材料不仅保持各组分材料性能的优点，而且通过各组分性能的互补和关联可以获得单一组成材料所不能达到的综合性能。</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复合材料主要可分为结构复合材料和功能复合材料两大类。结构复合材料是作为承力结构使用的材料，基本上由能承受载荷的增强体组元与能连接增强体成为整体材料同时又起传递力作用的基体组元构成。功能复合材料是指除机械性能以外而提供其他物理性能（</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如导电、超导、半导、磁性、压电、阻尼、吸波、透波、摩擦、屏蔽、阻燃、防热、吸声、隔热等</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）的复合材料</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620688"/>
            <a:ext cx="11485848" cy="5632311"/>
          </a:xfrm>
        </p:spPr>
        <p:txBody>
          <a:bodyPr/>
          <a:lstStyle/>
          <a:p>
            <a:pPr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安徽六安市新安中学高二期中</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PVDC</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是世界上目前唯一大工业化生产、可以承受高温蒸煮、具有高阻隔性能的塑料，可作为保鲜食品的包装材料，用它作为中间层，制造多层复合材料，更是目前塑料包装行业技术进步和技术创新的前沿阵地。</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PVDC</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是聚偏二氯乙烯的英文缩写，它的结构简式是</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下列说法错误的是（　　）</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PVDC</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是由单体</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发生</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加聚反应合成的</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PVDC</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是由单体</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CCl</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发生缩聚反应合成的</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PVDC</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也有很大的缺点</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如在空气中熔融会污染空气</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PVDC</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的单体可发生加成、取代、氧化、消去</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反应</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1"/>
          <a:stretch>
            <a:fillRect/>
          </a:stretch>
        </p:blipFill>
        <p:spPr>
          <a:xfrm>
            <a:off x="360854" y="741923"/>
            <a:ext cx="1290992" cy="456570"/>
          </a:xfrm>
          <a:prstGeom prst="rect">
            <a:avLst/>
          </a:prstGeom>
        </p:spPr>
      </p:pic>
      <p:pic>
        <p:nvPicPr>
          <p:cNvPr id="4" name="图片 3"/>
          <p:cNvPicPr>
            <a:picLocks noChangeAspect="1"/>
          </p:cNvPicPr>
          <p:nvPr/>
        </p:nvPicPr>
        <p:blipFill>
          <a:blip r:embed="rId2"/>
          <a:stretch>
            <a:fillRect/>
          </a:stretch>
        </p:blipFill>
        <p:spPr>
          <a:xfrm>
            <a:off x="7535366" y="2420888"/>
            <a:ext cx="1627648" cy="1437023"/>
          </a:xfrm>
          <a:prstGeom prst="rect">
            <a:avLst/>
          </a:prstGeom>
        </p:spPr>
      </p:pic>
      <p:pic>
        <p:nvPicPr>
          <p:cNvPr id="5" name="图片 4"/>
          <p:cNvPicPr>
            <a:picLocks noChangeAspect="1"/>
          </p:cNvPicPr>
          <p:nvPr/>
        </p:nvPicPr>
        <p:blipFill>
          <a:blip r:embed="rId3"/>
          <a:stretch>
            <a:fillRect/>
          </a:stretch>
        </p:blipFill>
        <p:spPr>
          <a:xfrm>
            <a:off x="2961319" y="4077072"/>
            <a:ext cx="1549711" cy="370903"/>
          </a:xfrm>
          <a:prstGeom prst="rect">
            <a:avLst/>
          </a:prstGeom>
        </p:spPr>
      </p:pic>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109057"/>
            <a:ext cx="11485848" cy="3416320"/>
          </a:xfrm>
        </p:spPr>
        <p:txBody>
          <a:bodyPr/>
          <a:lstStyle/>
          <a:p>
            <a:pPr hangingPunct="0">
              <a:spcAft>
                <a:spcPts val="0"/>
              </a:spcAft>
            </a:pP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根据</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结构简式</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将中括号去掉并将两个碳原子的半键闭合</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得其</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单体</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根据聚偏二氯乙烯的结构简式可知</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其分子中含有氯元素</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在熔融过程中会生成有毒的氯化氢气体</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造成大气污染</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含有碳碳双键</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能发生加成反应、氧化反应</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含有氯原子</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能发生取代反应</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u="wavy" dirty="0">
                <a:solidFill>
                  <a:srgbClr val="000000"/>
                </a:solidFill>
                <a:uFill>
                  <a:solidFill>
                    <a:srgbClr val="000000"/>
                  </a:solidFill>
                </a:uFill>
                <a:latin typeface="Times New Roman" panose="02020603050405020304" pitchFamily="18" charset="0"/>
                <a:ea typeface="楷体" panose="02010609060101010101" pitchFamily="49" charset="-122"/>
                <a:cs typeface="Times New Roman" panose="02020603050405020304" pitchFamily="18" charset="0"/>
              </a:rPr>
              <a:t>且邻位碳原子上连有氢原子</a:t>
            </a:r>
            <a:r>
              <a:rPr lang="zh-CN" altLang="zh-CN" b="1" u="wavy"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r>
              <a:rPr lang="zh-CN" altLang="zh-CN" b="1" u="wavy" dirty="0">
                <a:solidFill>
                  <a:srgbClr val="000000"/>
                </a:solidFill>
                <a:uFill>
                  <a:solidFill>
                    <a:srgbClr val="000000"/>
                  </a:solidFill>
                </a:uFill>
                <a:latin typeface="Times New Roman" panose="02020603050405020304" pitchFamily="18" charset="0"/>
                <a:ea typeface="楷体" panose="02010609060101010101" pitchFamily="49" charset="-122"/>
                <a:cs typeface="Times New Roman" panose="02020603050405020304" pitchFamily="18" charset="0"/>
              </a:rPr>
              <a:t>能发生消去反应</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4解析.eps" descr="id:2147495513;FounderCES"/>
          <p:cNvPicPr/>
          <p:nvPr/>
        </p:nvPicPr>
        <p:blipFill>
          <a:blip r:embed="rId1"/>
          <a:stretch>
            <a:fillRect/>
          </a:stretch>
        </p:blipFill>
        <p:spPr>
          <a:xfrm>
            <a:off x="406574" y="1271657"/>
            <a:ext cx="1062990" cy="378460"/>
          </a:xfrm>
          <a:prstGeom prst="rect">
            <a:avLst/>
          </a:prstGeom>
        </p:spPr>
      </p:pic>
      <p:pic>
        <p:nvPicPr>
          <p:cNvPr id="4" name="图片 3"/>
          <p:cNvPicPr>
            <a:picLocks noChangeAspect="1"/>
          </p:cNvPicPr>
          <p:nvPr/>
        </p:nvPicPr>
        <p:blipFill>
          <a:blip r:embed="rId2"/>
          <a:stretch>
            <a:fillRect/>
          </a:stretch>
        </p:blipFill>
        <p:spPr>
          <a:xfrm>
            <a:off x="3718942" y="692696"/>
            <a:ext cx="1525004" cy="1417471"/>
          </a:xfrm>
          <a:prstGeom prst="rect">
            <a:avLst/>
          </a:prstGeom>
        </p:spPr>
      </p:pic>
      <p:pic>
        <p:nvPicPr>
          <p:cNvPr id="5" name="图片 4"/>
          <p:cNvPicPr>
            <a:picLocks noChangeAspect="1"/>
          </p:cNvPicPr>
          <p:nvPr/>
        </p:nvPicPr>
        <p:blipFill>
          <a:blip r:embed="rId3"/>
          <a:stretch>
            <a:fillRect/>
          </a:stretch>
        </p:blipFill>
        <p:spPr>
          <a:xfrm>
            <a:off x="2354857" y="2392914"/>
            <a:ext cx="1494698" cy="419376"/>
          </a:xfrm>
          <a:prstGeom prst="rect">
            <a:avLst/>
          </a:prstGeom>
        </p:spPr>
      </p:pic>
      <p:pic>
        <p:nvPicPr>
          <p:cNvPr id="6" name="图片 5"/>
          <p:cNvPicPr>
            <a:picLocks noChangeAspect="1"/>
          </p:cNvPicPr>
          <p:nvPr/>
        </p:nvPicPr>
        <p:blipFill>
          <a:blip r:embed="rId4"/>
          <a:stretch>
            <a:fillRect/>
          </a:stretch>
        </p:blipFill>
        <p:spPr>
          <a:xfrm>
            <a:off x="1039855" y="3470776"/>
            <a:ext cx="1526959" cy="397870"/>
          </a:xfrm>
          <a:prstGeom prst="rect">
            <a:avLst/>
          </a:prstGeom>
        </p:spPr>
      </p:pic>
      <p:pic>
        <p:nvPicPr>
          <p:cNvPr id="7" name="图片 6"/>
          <p:cNvPicPr>
            <a:picLocks noChangeAspect="1"/>
          </p:cNvPicPr>
          <p:nvPr/>
        </p:nvPicPr>
        <p:blipFill>
          <a:blip r:embed="rId5"/>
          <a:stretch>
            <a:fillRect/>
          </a:stretch>
        </p:blipFill>
        <p:spPr>
          <a:xfrm>
            <a:off x="334566" y="4539085"/>
            <a:ext cx="1066935" cy="442387"/>
          </a:xfrm>
          <a:prstGeom prst="rect">
            <a:avLst/>
          </a:prstGeom>
        </p:spPr>
      </p:pic>
      <p:sp>
        <p:nvSpPr>
          <p:cNvPr id="8" name="矩形 7"/>
          <p:cNvSpPr/>
          <p:nvPr/>
        </p:nvSpPr>
        <p:spPr>
          <a:xfrm>
            <a:off x="1506271" y="4437112"/>
            <a:ext cx="389850" cy="646331"/>
          </a:xfrm>
          <a:prstGeom prst="rect">
            <a:avLst/>
          </a:prstGeom>
        </p:spPr>
        <p:txBody>
          <a:bodyPr wrap="none">
            <a:spAutoFit/>
          </a:bodyPr>
          <a:lstStyle/>
          <a:p>
            <a:pPr algn="just">
              <a:lnSpc>
                <a:spcPct val="150000"/>
              </a:lnSpc>
              <a:spcAft>
                <a:spcPts val="0"/>
              </a:spcAft>
            </a:pPr>
            <a:r>
              <a:rPr lang="en-US" altLang="zh-CN" sz="2400">
                <a:solidFill>
                  <a:srgbClr val="000000"/>
                </a:solidFill>
                <a:cs typeface="Times New Roman" panose="02020603050405020304" pitchFamily="18" charset="0"/>
              </a:rPr>
              <a:t>B</a:t>
            </a:r>
            <a:endParaRPr lang="zh-CN" altLang="zh-CN" sz="1050">
              <a:solidFill>
                <a:srgbClr val="000000"/>
              </a:solidFill>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内容占位符 8"/>
          <p:cNvSpPr>
            <a:spLocks noGrp="1"/>
          </p:cNvSpPr>
          <p:nvPr>
            <p:ph idx="1"/>
          </p:nvPr>
        </p:nvSpPr>
        <p:spPr>
          <a:xfrm>
            <a:off x="360854" y="746120"/>
            <a:ext cx="11485848" cy="1130246"/>
          </a:xfrm>
        </p:spPr>
        <p:txBody>
          <a:bodyPr/>
          <a:lstStyle/>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几种常见的塑料</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聚乙烯</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3" name="表格 2"/>
          <p:cNvGraphicFramePr>
            <a:graphicFrameLocks noGrp="1"/>
          </p:cNvGraphicFramePr>
          <p:nvPr/>
        </p:nvGraphicFramePr>
        <p:xfrm>
          <a:off x="360854" y="1988840"/>
          <a:ext cx="11485848" cy="3291840"/>
        </p:xfrm>
        <a:graphic>
          <a:graphicData uri="http://schemas.openxmlformats.org/drawingml/2006/table">
            <a:tbl>
              <a:tblPr firstRow="1" firstCol="1" bandRow="1"/>
              <a:tblGrid>
                <a:gridCol w="2349976"/>
                <a:gridCol w="4320480"/>
                <a:gridCol w="4815392"/>
              </a:tblGrid>
              <a:tr h="12300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项目</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高压法聚乙烯</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5836" marR="45836"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低压法聚乙烯</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r>
              <a:tr h="168125">
                <a:tc>
                  <a:txBody>
                    <a:bodyPr/>
                    <a:lstStyle/>
                    <a:p>
                      <a:pPr algn="ctr" hangingPunct="0">
                        <a:lnSpc>
                          <a:spcPct val="150000"/>
                        </a:lnSpc>
                        <a:spcAft>
                          <a:spcPts val="0"/>
                        </a:spcAft>
                      </a:pPr>
                      <a:r>
                        <a:rPr lang="zh-CN" sz="24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合成条件</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l"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150</a:t>
                      </a:r>
                      <a:r>
                        <a:rPr lang="en-US"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MPa</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300</a:t>
                      </a:r>
                      <a:r>
                        <a:rPr lang="en-US"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MPa</a:t>
                      </a:r>
                      <a:r>
                        <a:rPr lang="zh-CN" sz="24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200</a:t>
                      </a:r>
                      <a:r>
                        <a:rPr lang="en-US" sz="24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左右</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引发剂</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5836" marR="45836"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l"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a:t>
                      </a:r>
                      <a:r>
                        <a:rPr lang="en-US" sz="2400" b="1">
                          <a:solidFill>
                            <a:srgbClr val="000000"/>
                          </a:solidFill>
                          <a:effectLst/>
                          <a:latin typeface="+mn-lt"/>
                          <a:ea typeface="宋体" panose="02010600030101010101" pitchFamily="2" charset="-122"/>
                          <a:cs typeface="Times New Roman" panose="02020603050405020304" pitchFamily="18" charset="0"/>
                        </a:rPr>
                        <a:t>.1</a:t>
                      </a:r>
                      <a:r>
                        <a:rPr lang="en-US" sz="2400" b="1">
                          <a:solidFill>
                            <a:srgbClr val="000000"/>
                          </a:solidFill>
                          <a:effectLst/>
                          <a:latin typeface="+mn-lt"/>
                          <a:ea typeface="仿宋" panose="02010609060101010101" pitchFamily="49" charset="-122"/>
                          <a:cs typeface="Times New Roman" panose="02020603050405020304" pitchFamily="18" charset="0"/>
                        </a:rPr>
                        <a:t> </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MPa</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MPa</a:t>
                      </a:r>
                      <a:r>
                        <a:rPr lang="zh-CN" sz="24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60</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100</a:t>
                      </a:r>
                      <a:r>
                        <a:rPr lang="en-US"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催化剂</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246001">
                <a:tc>
                  <a:txBody>
                    <a:bodyPr/>
                    <a:lstStyle/>
                    <a:p>
                      <a:pPr algn="ctr" hangingPunct="0">
                        <a:lnSpc>
                          <a:spcPct val="150000"/>
                        </a:lnSpc>
                        <a:spcAft>
                          <a:spcPts val="0"/>
                        </a:spcAft>
                      </a:pPr>
                      <a:r>
                        <a:rPr lang="zh-CN" sz="24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高分子链</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结构</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支链较多</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5836" marR="45836"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支链较少</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246001">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相对</a:t>
                      </a:r>
                      <a:r>
                        <a:rPr lang="zh-CN" sz="24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分子</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质量</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相对较小</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5836" marR="45836"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相对较大</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369001">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密度</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g</a:t>
                      </a:r>
                      <a:r>
                        <a:rPr lang="en-US" sz="2400" b="1"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r>
                        <a:rPr lang="en-US" sz="24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cm</a:t>
                      </a:r>
                      <a:r>
                        <a:rPr lang="zh-CN"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mn-lt"/>
                          <a:ea typeface="宋体" panose="02010600030101010101" pitchFamily="2" charset="-122"/>
                          <a:cs typeface="Times New Roman" panose="02020603050405020304" pitchFamily="18" charset="0"/>
                        </a:rPr>
                        <a:t>0.9</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mn-lt"/>
                          <a:ea typeface="宋体" panose="02010600030101010101" pitchFamily="2" charset="-122"/>
                          <a:cs typeface="Times New Roman" panose="02020603050405020304" pitchFamily="18" charset="0"/>
                        </a:rPr>
                        <a:t>0.93</a:t>
                      </a:r>
                      <a:endParaRPr lang="zh-CN" sz="2400">
                        <a:solidFill>
                          <a:srgbClr val="000000"/>
                        </a:solidFill>
                        <a:effectLst/>
                        <a:latin typeface="+mn-lt"/>
                        <a:ea typeface="宋体" panose="02010600030101010101" pitchFamily="2" charset="-122"/>
                        <a:cs typeface="Times New Roman" panose="02020603050405020304" pitchFamily="18" charset="0"/>
                      </a:endParaRPr>
                    </a:p>
                  </a:txBody>
                  <a:tcPr marL="45836" marR="45836"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a:t>
                      </a:r>
                      <a:r>
                        <a:rPr lang="en-US" sz="2400" b="1">
                          <a:solidFill>
                            <a:srgbClr val="000000"/>
                          </a:solidFill>
                          <a:effectLst/>
                          <a:latin typeface="+mn-lt"/>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94</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mn-lt"/>
                          <a:ea typeface="宋体" panose="02010600030101010101" pitchFamily="2" charset="-122"/>
                          <a:cs typeface="Times New Roman" panose="02020603050405020304" pitchFamily="18" charset="0"/>
                        </a:rPr>
                        <a:t>0.97</a:t>
                      </a:r>
                      <a:endParaRPr lang="zh-CN" sz="2400">
                        <a:solidFill>
                          <a:srgbClr val="000000"/>
                        </a:solidFill>
                        <a:effectLst/>
                        <a:latin typeface="+mn-lt"/>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bl>
          </a:graphicData>
        </a:graphic>
      </p:graphicFrame>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2238241"/>
          </a:xfrm>
          <a:solidFill>
            <a:srgbClr val="E3F2E7"/>
          </a:solidFill>
        </p:spPr>
        <p:txBody>
          <a:bodyPr/>
          <a:lstStyle/>
          <a:p>
            <a:pPr hangingPunct="0">
              <a:spcAft>
                <a:spcPts val="0"/>
              </a:spcAft>
            </a:pPr>
            <a:r>
              <a:rPr lang="en-US"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复合材料</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是指两种或两种以上性质不同的材料经特殊加工而制成的一种新型材料。其中一种材料作为基体</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如酚醛树脂、环氧树脂等</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另外一种材料作为增强材料</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如玻璃纤维、碳纤维等。复合材料具有强度高、质量轻、耐高温、耐腐蚀等优异性能</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在综合性能上超过了单一材料。</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提分绝招A.eps" descr="id:2147495527;FounderCES"/>
          <p:cNvPicPr/>
          <p:nvPr/>
        </p:nvPicPr>
        <p:blipFill>
          <a:blip r:embed="rId1"/>
          <a:stretch>
            <a:fillRect/>
          </a:stretch>
        </p:blipFill>
        <p:spPr>
          <a:xfrm>
            <a:off x="478582" y="836712"/>
            <a:ext cx="1913255" cy="434975"/>
          </a:xfrm>
          <a:prstGeom prst="rect">
            <a:avLst/>
          </a:prstGeom>
        </p:spPr>
      </p:pic>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692696"/>
            <a:ext cx="11485848" cy="2792239"/>
          </a:xfrm>
        </p:spPr>
        <p:txBody>
          <a:bodyPr/>
          <a:lstStyle/>
          <a:p>
            <a:pPr hangingPunct="0">
              <a:spcAft>
                <a:spcPts val="0"/>
              </a:spcAft>
            </a:pPr>
            <a:r>
              <a:rPr lang="en-US"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利用</a:t>
            </a:r>
            <a:r>
              <a:rPr lang="en-US" altLang="zh-CN" b="1">
                <a:solidFill>
                  <a:srgbClr val="1EB26A"/>
                </a:solidFill>
                <a:latin typeface="黑体" panose="02010609060101010101" pitchFamily="49" charset="-122"/>
                <a:ea typeface="宋体" panose="02010600030101010101" pitchFamily="2" charset="-122"/>
                <a:cs typeface="Times New Roman" panose="02020603050405020304" pitchFamily="18" charset="0"/>
              </a:rPr>
              <a:t>“</a:t>
            </a:r>
            <a:r>
              <a:rPr lang="zh-CN" altLang="zh-CN" b="1">
                <a:solidFill>
                  <a:srgbClr val="1EB26A"/>
                </a:solidFill>
                <a:latin typeface="Times New Roman" panose="02020603050405020304" pitchFamily="18" charset="0"/>
                <a:ea typeface="黑体" panose="02010609060101010101" pitchFamily="49" charset="-122"/>
                <a:cs typeface="Times New Roman" panose="02020603050405020304" pitchFamily="18" charset="0"/>
              </a:rPr>
              <a:t>绿色化学</a:t>
            </a:r>
            <a:r>
              <a:rPr lang="en-US" altLang="zh-CN" b="1">
                <a:solidFill>
                  <a:srgbClr val="1EB26A"/>
                </a:solidFill>
                <a:latin typeface="黑体" panose="02010609060101010101" pitchFamily="49" charset="-122"/>
                <a:ea typeface="宋体" panose="02010600030101010101" pitchFamily="2" charset="-122"/>
                <a:cs typeface="Times New Roman" panose="02020603050405020304" pitchFamily="18" charset="0"/>
              </a:rPr>
              <a:t>”</a:t>
            </a:r>
            <a:r>
              <a:rPr lang="zh-CN" altLang="zh-CN" b="1">
                <a:solidFill>
                  <a:srgbClr val="1EB26A"/>
                </a:solidFill>
                <a:latin typeface="Times New Roman" panose="02020603050405020304" pitchFamily="18" charset="0"/>
                <a:ea typeface="黑体" panose="02010609060101010101" pitchFamily="49" charset="-122"/>
                <a:cs typeface="Times New Roman" panose="02020603050405020304" pitchFamily="18" charset="0"/>
              </a:rPr>
              <a:t>思想合成新型环保材料</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利用</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绿色化学</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思想合成新型环保材料，不使用有毒、有害的物质，使整个合成过程对环境友好，从源头上消除污染，使原子利用率达到</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100</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％，实现</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零排放</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。依据</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绿色化学</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思想，解决实际生产中的化学问题，在实践中逐步形成节约成本、保护环境、循环利用物质等观念</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en-US"/>
          </a:p>
        </p:txBody>
      </p:sp>
      <p:pic>
        <p:nvPicPr>
          <p:cNvPr id="3" name="图片 2"/>
          <p:cNvPicPr>
            <a:picLocks noChangeAspect="1"/>
          </p:cNvPicPr>
          <p:nvPr/>
        </p:nvPicPr>
        <p:blipFill>
          <a:blip r:embed="rId1"/>
          <a:stretch>
            <a:fillRect/>
          </a:stretch>
        </p:blipFill>
        <p:spPr>
          <a:xfrm>
            <a:off x="354551" y="809618"/>
            <a:ext cx="1290992" cy="456570"/>
          </a:xfrm>
          <a:prstGeom prst="rect">
            <a:avLst/>
          </a:prstGeom>
        </p:spPr>
      </p:pic>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45649" y="1083884"/>
            <a:ext cx="11485848" cy="2862322"/>
          </a:xfrm>
        </p:spPr>
        <p:txBody>
          <a:bodyPr/>
          <a:lstStyle/>
          <a:p>
            <a:pPr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MMA</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是合成有机玻璃的单体，下面是</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MMA</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两</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条合成路线（</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部分反应条件已略去</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路线一：</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endParaRPr lang="zh-CN" altLang="en-US"/>
          </a:p>
        </p:txBody>
      </p:sp>
      <p:pic>
        <p:nvPicPr>
          <p:cNvPr id="3" name="图片 2"/>
          <p:cNvPicPr>
            <a:picLocks noChangeAspect="1"/>
          </p:cNvPicPr>
          <p:nvPr/>
        </p:nvPicPr>
        <p:blipFill>
          <a:blip r:embed="rId1"/>
          <a:stretch>
            <a:fillRect/>
          </a:stretch>
        </p:blipFill>
        <p:spPr>
          <a:xfrm>
            <a:off x="360854" y="1219461"/>
            <a:ext cx="1259505" cy="409339"/>
          </a:xfrm>
          <a:prstGeom prst="rect">
            <a:avLst/>
          </a:prstGeom>
        </p:spPr>
      </p:pic>
      <p:pic>
        <p:nvPicPr>
          <p:cNvPr id="4" name="图片 3"/>
          <p:cNvPicPr>
            <a:picLocks noChangeAspect="1"/>
          </p:cNvPicPr>
          <p:nvPr/>
        </p:nvPicPr>
        <p:blipFill>
          <a:blip r:embed="rId2"/>
          <a:stretch>
            <a:fillRect/>
          </a:stretch>
        </p:blipFill>
        <p:spPr>
          <a:xfrm>
            <a:off x="3160130" y="722727"/>
            <a:ext cx="2698083" cy="1402806"/>
          </a:xfrm>
          <a:prstGeom prst="rect">
            <a:avLst/>
          </a:prstGeom>
        </p:spPr>
      </p:pic>
      <p:pic>
        <p:nvPicPr>
          <p:cNvPr id="6" name="图片 5"/>
          <p:cNvPicPr>
            <a:picLocks noChangeAspect="1"/>
          </p:cNvPicPr>
          <p:nvPr/>
        </p:nvPicPr>
        <p:blipFill>
          <a:blip r:embed="rId3">
            <a:clrChange>
              <a:clrFrom>
                <a:srgbClr val="FFFFFF"/>
              </a:clrFrom>
              <a:clrTo>
                <a:srgbClr val="FFFFFF">
                  <a:alpha val="0"/>
                </a:srgbClr>
              </a:clrTo>
            </a:clrChange>
          </a:blip>
          <a:srcRect b="30646"/>
          <a:stretch>
            <a:fillRect/>
          </a:stretch>
        </p:blipFill>
        <p:spPr>
          <a:xfrm>
            <a:off x="1918970" y="2853055"/>
            <a:ext cx="5438140" cy="2736205"/>
          </a:xfrm>
          <a:prstGeom prst="rect">
            <a:avLst/>
          </a:prstGeom>
        </p:spPr>
      </p:pic>
      <p:pic>
        <p:nvPicPr>
          <p:cNvPr id="5" name="图片 4"/>
          <p:cNvPicPr>
            <a:picLocks noChangeAspect="1"/>
          </p:cNvPicPr>
          <p:nvPr/>
        </p:nvPicPr>
        <p:blipFill>
          <a:blip r:embed="rId3">
            <a:clrChange>
              <a:clrFrom>
                <a:srgbClr val="FFFFFF"/>
              </a:clrFrom>
              <a:clrTo>
                <a:srgbClr val="FFFFFF">
                  <a:alpha val="0"/>
                </a:srgbClr>
              </a:clrTo>
            </a:clrChange>
          </a:blip>
          <a:srcRect t="64300"/>
          <a:stretch>
            <a:fillRect/>
          </a:stretch>
        </p:blipFill>
        <p:spPr>
          <a:xfrm>
            <a:off x="7247255" y="4027160"/>
            <a:ext cx="5438140" cy="1408440"/>
          </a:xfrm>
          <a:prstGeom prst="rect">
            <a:avLst/>
          </a:prstGeom>
        </p:spPr>
      </p:pic>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6248"/>
          </a:xfrm>
        </p:spPr>
        <p:txBody>
          <a:bodyPr/>
          <a:lstStyle/>
          <a:p>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路线</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二：</a:t>
            </a:r>
            <a:endParaRPr lang="zh-CN" altLang="en-US"/>
          </a:p>
        </p:txBody>
      </p:sp>
      <p:pic>
        <p:nvPicPr>
          <p:cNvPr id="3" name="图片 2"/>
          <p:cNvPicPr>
            <a:picLocks noChangeAspect="1"/>
          </p:cNvPicPr>
          <p:nvPr/>
        </p:nvPicPr>
        <p:blipFill>
          <a:blip r:embed="rId1"/>
          <a:stretch>
            <a:fillRect/>
          </a:stretch>
        </p:blipFill>
        <p:spPr>
          <a:xfrm>
            <a:off x="1558702" y="1027898"/>
            <a:ext cx="6037748" cy="480186"/>
          </a:xfrm>
          <a:prstGeom prst="rect">
            <a:avLst/>
          </a:prstGeom>
        </p:spPr>
      </p:pic>
      <p:pic>
        <p:nvPicPr>
          <p:cNvPr id="4" name="图片 3"/>
          <p:cNvPicPr>
            <a:picLocks noChangeAspect="1"/>
          </p:cNvPicPr>
          <p:nvPr/>
        </p:nvPicPr>
        <p:blipFill>
          <a:blip r:embed="rId2"/>
          <a:stretch>
            <a:fillRect/>
          </a:stretch>
        </p:blipFill>
        <p:spPr>
          <a:xfrm>
            <a:off x="7535466" y="620640"/>
            <a:ext cx="3083704" cy="1489805"/>
          </a:xfrm>
          <a:prstGeom prst="rect">
            <a:avLst/>
          </a:prstGeom>
        </p:spPr>
      </p:pic>
      <p:sp>
        <p:nvSpPr>
          <p:cNvPr id="5" name="内容占位符 1"/>
          <p:cNvSpPr>
            <a:spLocks noGrp="1"/>
          </p:cNvSpPr>
          <p:nvPr/>
        </p:nvSpPr>
        <p:spPr>
          <a:xfrm>
            <a:off x="360854" y="2037710"/>
            <a:ext cx="11485848" cy="2792239"/>
          </a:xfrm>
          <a:prstGeom prst="rect">
            <a:avLst/>
          </a:prstGeom>
          <a:noFill/>
          <a:ln>
            <a:noFill/>
          </a:ln>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下列有关说法不正确的</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路线一中的副产物对设备具有腐蚀性</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路线一中涉及的反应全部为加成反应</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路线二中原子利用率理论上为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100</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MMA</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在一定条件下能发生取代</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反应</a:t>
            </a:r>
            <a:endParaRPr lang="zh-CN" altLang="en-US"/>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792239"/>
          </a:xfrm>
        </p:spPr>
        <p:txBody>
          <a:bodyPr/>
          <a:lstStyle/>
          <a:p>
            <a:pPr hangingPunct="0">
              <a:spcAft>
                <a:spcPts val="0"/>
              </a:spcAft>
            </a:pP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路线</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一中的副产物</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HSO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在水溶液中可电离出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显酸性</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可腐蚀设备</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路线一中反应</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为加成反应</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反应</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中产物不止一种</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不是加成反应</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原子利用率为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100</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指反应没有副产物</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所有原子均转入目标产物中</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路线二反应无副产物</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MMA</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中含有酯基</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可在酸性或碱性条件下水解</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发生取代反应</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4解析.eps" descr="id:2147495548;FounderCES"/>
          <p:cNvPicPr/>
          <p:nvPr/>
        </p:nvPicPr>
        <p:blipFill>
          <a:blip r:embed="rId1"/>
          <a:stretch>
            <a:fillRect/>
          </a:stretch>
        </p:blipFill>
        <p:spPr>
          <a:xfrm>
            <a:off x="406574" y="908720"/>
            <a:ext cx="882015" cy="314325"/>
          </a:xfrm>
          <a:prstGeom prst="rect">
            <a:avLst/>
          </a:prstGeom>
        </p:spPr>
      </p:pic>
      <p:pic>
        <p:nvPicPr>
          <p:cNvPr id="5" name="24答案.eps" descr="id:2147495555;FounderCES"/>
          <p:cNvPicPr/>
          <p:nvPr/>
        </p:nvPicPr>
        <p:blipFill>
          <a:blip r:embed="rId2"/>
          <a:stretch>
            <a:fillRect/>
          </a:stretch>
        </p:blipFill>
        <p:spPr>
          <a:xfrm>
            <a:off x="406574" y="3678440"/>
            <a:ext cx="818515" cy="291465"/>
          </a:xfrm>
          <a:prstGeom prst="rect">
            <a:avLst/>
          </a:prstGeom>
        </p:spPr>
      </p:pic>
      <p:sp>
        <p:nvSpPr>
          <p:cNvPr id="6" name="矩形 5"/>
          <p:cNvSpPr/>
          <p:nvPr/>
        </p:nvSpPr>
        <p:spPr>
          <a:xfrm>
            <a:off x="1275470" y="3492382"/>
            <a:ext cx="389850" cy="646331"/>
          </a:xfrm>
          <a:prstGeom prst="rect">
            <a:avLst/>
          </a:prstGeom>
        </p:spPr>
        <p:txBody>
          <a:bodyPr wrap="none">
            <a:spAutoFit/>
          </a:bodyPr>
          <a:lstStyle/>
          <a:p>
            <a:pPr algn="just">
              <a:lnSpc>
                <a:spcPct val="150000"/>
              </a:lnSpc>
              <a:spcAft>
                <a:spcPts val="0"/>
              </a:spcAft>
            </a:pPr>
            <a:r>
              <a:rPr lang="en-US" altLang="zh-CN" sz="2400">
                <a:solidFill>
                  <a:srgbClr val="000000"/>
                </a:solidFill>
                <a:cs typeface="Times New Roman" panose="02020603050405020304" pitchFamily="18" charset="0"/>
              </a:rPr>
              <a:t>B</a:t>
            </a:r>
            <a:endParaRPr lang="zh-CN" altLang="zh-CN" sz="1050">
              <a:solidFill>
                <a:srgbClr val="000000"/>
              </a:solidFill>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表格 1"/>
          <p:cNvGraphicFramePr>
            <a:graphicFrameLocks noGrp="1"/>
          </p:cNvGraphicFramePr>
          <p:nvPr/>
        </p:nvGraphicFramePr>
        <p:xfrm>
          <a:off x="334566" y="836712"/>
          <a:ext cx="11449272" cy="1700768"/>
        </p:xfrm>
        <a:graphic>
          <a:graphicData uri="http://schemas.openxmlformats.org/drawingml/2006/table">
            <a:tbl>
              <a:tblPr firstRow="1" firstCol="1" bandRow="1"/>
              <a:tblGrid>
                <a:gridCol w="2104079"/>
                <a:gridCol w="5600777"/>
                <a:gridCol w="3744416"/>
              </a:tblGrid>
              <a:tr h="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项目</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高压法聚乙烯</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低压法聚乙烯</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r>
              <a:tr h="603488">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主要性能</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无毒</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较柔软</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无毒</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较硬</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主要用途</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生产食品包装袋、薄膜、绝缘材料等</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生产瓶、桶、板、管等</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bl>
          </a:graphicData>
        </a:graphic>
      </p:graphicFrame>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内容占位符 8"/>
          <p:cNvSpPr>
            <a:spLocks noGrp="1"/>
          </p:cNvSpPr>
          <p:nvPr>
            <p:ph idx="1"/>
          </p:nvPr>
        </p:nvSpPr>
        <p:spPr>
          <a:xfrm>
            <a:off x="360854" y="746120"/>
            <a:ext cx="11485848" cy="576248"/>
          </a:xfrm>
        </p:spPr>
        <p:txBody>
          <a:bodyPr/>
          <a:lstStyle/>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）酚醛树脂</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2" name="图片 1"/>
          <p:cNvPicPr>
            <a:picLocks noChangeAspect="1"/>
          </p:cNvPicPr>
          <p:nvPr/>
        </p:nvPicPr>
        <p:blipFill>
          <a:blip r:embed="rId1"/>
          <a:stretch>
            <a:fillRect/>
          </a:stretch>
        </p:blipFill>
        <p:spPr>
          <a:xfrm>
            <a:off x="2350790" y="1700808"/>
            <a:ext cx="6772437" cy="3708251"/>
          </a:xfrm>
          <a:prstGeom prst="rect">
            <a:avLst/>
          </a:prstGeom>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746120"/>
            <a:ext cx="11485848" cy="4524315"/>
          </a:xfrm>
          <a:solidFill>
            <a:srgbClr val="E3F2E7"/>
          </a:solidFill>
        </p:spPr>
        <p:txBody>
          <a:bodyPr/>
          <a:lstStyle/>
          <a:p>
            <a:pPr hangingPunct="0">
              <a:spcAft>
                <a:spcPts val="0"/>
              </a:spcAft>
            </a:pPr>
            <a:r>
              <a:rPr lang="en-US"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高分子</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的命名</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天然高分子</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一般有习惯使用的专有名称</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如淀粉、纤维素、蛋白质等。</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合成高分子</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spc="-10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由一种单体组成的聚合物</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pc="-10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一般在单体名称前加上</a:t>
            </a:r>
            <a:r>
              <a:rPr lang="en-US" altLang="zh-CN" b="1" spc="-100">
                <a:solidFill>
                  <a:srgbClr val="000000"/>
                </a:solidFill>
                <a:latin typeface="仿宋" panose="02010609060101010101" pitchFamily="49" charset="-122"/>
                <a:ea typeface="宋体" panose="02010600030101010101" pitchFamily="2" charset="-122"/>
                <a:cs typeface="Times New Roman" panose="02020603050405020304" pitchFamily="18" charset="0"/>
              </a:rPr>
              <a:t>“</a:t>
            </a:r>
            <a:r>
              <a:rPr lang="zh-CN" altLang="zh-CN" b="1" spc="-10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聚</a:t>
            </a:r>
            <a:r>
              <a:rPr lang="en-US" altLang="zh-CN" b="1" spc="-100">
                <a:solidFill>
                  <a:srgbClr val="000000"/>
                </a:solidFill>
                <a:latin typeface="仿宋" panose="02010609060101010101" pitchFamily="49" charset="-122"/>
                <a:ea typeface="宋体" panose="02010600030101010101" pitchFamily="2" charset="-122"/>
                <a:cs typeface="Times New Roman" panose="02020603050405020304" pitchFamily="18" charset="0"/>
              </a:rPr>
              <a:t>”</a:t>
            </a:r>
            <a:r>
              <a:rPr lang="zh-CN" altLang="zh-CN" b="1" spc="-10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字</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pc="-10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如聚乙烯、聚丙烯等。</a:t>
            </a:r>
            <a:endParaRPr lang="zh-CN" altLang="zh-CN" sz="1050" spc="-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由两种单体组成的聚合物</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在缩合产物或两种单体前加上</a:t>
            </a:r>
            <a:r>
              <a:rPr lang="en-US" altLang="zh-CN" b="1">
                <a:solidFill>
                  <a:srgbClr val="000000"/>
                </a:solidFill>
                <a:latin typeface="仿宋" panose="02010609060101010101" pitchFamily="49"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聚</a:t>
            </a:r>
            <a:r>
              <a:rPr lang="en-US" altLang="zh-CN" b="1">
                <a:solidFill>
                  <a:srgbClr val="000000"/>
                </a:solidFill>
                <a:latin typeface="仿宋" panose="02010609060101010101" pitchFamily="49"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字</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如聚对苯二甲酸乙二酯等。</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在两种单体名称后加上</a:t>
            </a:r>
            <a:r>
              <a:rPr lang="en-US" altLang="zh-CN" b="1">
                <a:solidFill>
                  <a:srgbClr val="000000"/>
                </a:solidFill>
                <a:latin typeface="仿宋" panose="02010609060101010101" pitchFamily="49"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树脂</a:t>
            </a:r>
            <a:r>
              <a:rPr lang="en-US" altLang="zh-CN" b="1">
                <a:solidFill>
                  <a:srgbClr val="000000"/>
                </a:solidFill>
                <a:latin typeface="仿宋" panose="02010609060101010101" pitchFamily="49"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如酚醛树脂等</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endParaRPr lang="zh-CN" altLang="en-US"/>
          </a:p>
        </p:txBody>
      </p:sp>
      <p:pic>
        <p:nvPicPr>
          <p:cNvPr id="6" name="名师点拨.eps" descr="id:2147495357;FounderCES"/>
          <p:cNvPicPr/>
          <p:nvPr/>
        </p:nvPicPr>
        <p:blipFill>
          <a:blip r:embed="rId1"/>
          <a:stretch>
            <a:fillRect/>
          </a:stretch>
        </p:blipFill>
        <p:spPr>
          <a:xfrm>
            <a:off x="478582" y="836712"/>
            <a:ext cx="2001520" cy="467360"/>
          </a:xfrm>
          <a:prstGeom prst="rect">
            <a:avLst/>
          </a:prstGeo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知识点2.eps" descr="id:2147491470;FounderCES"/>
          <p:cNvPicPr/>
          <p:nvPr/>
        </p:nvPicPr>
        <p:blipFill>
          <a:blip r:embed="rId1"/>
          <a:stretch>
            <a:fillRect/>
          </a:stretch>
        </p:blipFill>
        <p:spPr>
          <a:xfrm>
            <a:off x="406574" y="908720"/>
            <a:ext cx="1560195" cy="414655"/>
          </a:xfrm>
          <a:prstGeom prst="rect">
            <a:avLst/>
          </a:prstGeom>
        </p:spPr>
      </p:pic>
      <mc:AlternateContent xmlns:mc="http://schemas.openxmlformats.org/markup-compatibility/2006">
        <mc:Choice xmlns:a14="http://schemas.microsoft.com/office/drawing/2010/main" Requires="a14">
          <p:sp>
            <p:nvSpPr>
              <p:cNvPr id="6" name="内容占位符 5"/>
              <p:cNvSpPr>
                <a:spLocks noGrp="1"/>
              </p:cNvSpPr>
              <p:nvPr>
                <p:ph idx="1"/>
              </p:nvPr>
            </p:nvSpPr>
            <p:spPr>
              <a:xfrm>
                <a:off x="360854" y="764704"/>
                <a:ext cx="11485848" cy="3564630"/>
              </a:xfrm>
            </p:spPr>
            <p:txBody>
              <a:bodyPr/>
              <a:lstStyle/>
              <a:p>
                <a:pPr hangingPunct="0">
                  <a:spcAft>
                    <a:spcPts val="0"/>
                  </a:spcAft>
                </a:pPr>
                <a:r>
                  <a:rPr lang="en-US"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合成纤维</a:t>
                </a:r>
                <a:r>
                  <a:rPr lang="zh-CN" altLang="zh-CN" b="1">
                    <a:solidFill>
                      <a:srgbClr val="1EB26A"/>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合成橡胶</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合成纤维</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）纤维的</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分类</a:t>
                </a:r>
                <a:endParaRPr lang="en-US"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纤维</a:t>
                </a:r>
                <a14:m>
                  <m:oMath xmlns:m="http://schemas.openxmlformats.org/officeDocument/2006/math">
                    <m:d>
                      <m:dPr>
                        <m:begChr m:val="{"/>
                        <m:endChr m:val=""/>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dPr>
                      <m:e>
                        <m:m>
                          <m:mPr>
                            <m:mcs>
                              <m:mc>
                                <m:mcPr>
                                  <m:count m:val="1"/>
                                  <m:mcJc m:val="center"/>
                                </m:mcPr>
                              </m:mc>
                            </m:mcs>
                            <m:plcHide m:val="on"/>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mPr>
                          <m:mr>
                            <m:e>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天然纤维：如棉花、羊毛、蚕丝和麻等</m:t>
                              </m:r>
                            </m:e>
                          </m:mr>
                          <m:mr>
                            <m:e>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化学纤维</m:t>
                              </m:r>
                              <m:d>
                                <m:dPr>
                                  <m:begChr m:val="{"/>
                                  <m:endChr m:val=""/>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dPr>
                                <m:e>
                                  <m:m>
                                    <m:mPr>
                                      <m:mcs>
                                        <m:mc>
                                          <m:mcPr>
                                            <m:count m:val="1"/>
                                            <m:mcJc m:val="center"/>
                                          </m:mcPr>
                                        </m:mc>
                                      </m:mcs>
                                      <m:plcHide m:val="on"/>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mPr>
                                    <m:mr>
                                      <m:e>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再生纤维：如粘胶纤维</m:t>
                                        </m:r>
                                      </m:e>
                                    </m:mr>
                                    <m:mr>
                                      <m:e>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合成纤维：如</m:t>
                                        </m:r>
                                        <m:r>
                                          <m:rPr>
                                            <m:nor/>
                                          </m:rP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六大纶</m:t>
                                        </m:r>
                                        <m:r>
                                          <m:rPr>
                                            <m:nor/>
                                          </m:rP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e>
                                    </m:mr>
                                  </m:m>
                                </m:e>
                              </m:d>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mr>
                        </m:m>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d>
                  </m:oMath>
                </a14:m>
                <a:r>
                  <a:rPr lang="en-US" altLang="zh-CN" sz="105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6" name="内容占位符 5"/>
              <p:cNvSpPr>
                <a:spLocks noRot="1" noChangeAspect="1" noMove="1" noResize="1" noEditPoints="1" noAdjustHandles="1" noChangeArrowheads="1" noChangeShapeType="1" noTextEdit="1"/>
              </p:cNvSpPr>
              <p:nvPr>
                <p:ph idx="1"/>
              </p:nvPr>
            </p:nvSpPr>
            <p:spPr>
              <a:xfrm>
                <a:off x="360854" y="764704"/>
                <a:ext cx="11485848" cy="3564630"/>
              </a:xfrm>
              <a:blipFill rotWithShape="1">
                <a:blip r:embed="rId2"/>
                <a:stretch>
                  <a:fillRect l="-2" t="-5" r="1" b="15"/>
                </a:stretch>
              </a:blipFill>
            </p:spPr>
            <p:txBody>
              <a:bodyPr/>
              <a:lstStyle/>
              <a:p>
                <a:r>
                  <a:rPr lang="zh-CN" altLang="en-US">
                    <a:noFill/>
                  </a:rPr>
                  <a:t> </a:t>
                </a:r>
              </a:p>
            </p:txBody>
          </p:sp>
        </mc:Fallback>
      </mc:AlternateContent>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内容占位符 8"/>
          <p:cNvSpPr>
            <a:spLocks noGrp="1"/>
          </p:cNvSpPr>
          <p:nvPr>
            <p:ph idx="1"/>
          </p:nvPr>
        </p:nvSpPr>
        <p:spPr>
          <a:xfrm>
            <a:off x="360854" y="746120"/>
            <a:ext cx="11485848" cy="2238241"/>
          </a:xfrm>
        </p:spPr>
        <p:txBody>
          <a:bodyPr/>
          <a:lstStyle/>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）常见的合成纤维</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六大纶</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是指涤纶、锦纶、腈纶、丙纶、维纶和氯纶，其中被称作</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合成棉花</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的是维纶。维纶的分子链上含有羟基，吸湿性较好。</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涤纶是聚对苯二甲酸乙二酯纤维的商品名称。生成涤纶的化学方程式</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2" name="图片 1"/>
          <p:cNvPicPr>
            <a:picLocks noChangeAspect="1"/>
          </p:cNvPicPr>
          <p:nvPr/>
        </p:nvPicPr>
        <p:blipFill>
          <a:blip r:embed="rId1"/>
          <a:srcRect b="20498"/>
          <a:stretch>
            <a:fillRect/>
          </a:stretch>
        </p:blipFill>
        <p:spPr>
          <a:xfrm>
            <a:off x="2279015" y="3213100"/>
            <a:ext cx="6955790" cy="2088004"/>
          </a:xfrm>
          <a:prstGeom prst="rect">
            <a:avLst/>
          </a:prstGeom>
        </p:spPr>
      </p:pic>
      <p:pic>
        <p:nvPicPr>
          <p:cNvPr id="3" name="图片 2"/>
          <p:cNvPicPr>
            <a:picLocks noChangeAspect="1"/>
          </p:cNvPicPr>
          <p:nvPr/>
        </p:nvPicPr>
        <p:blipFill>
          <a:blip r:embed="rId1"/>
          <a:srcRect t="79502" r="72841"/>
          <a:stretch>
            <a:fillRect/>
          </a:stretch>
        </p:blipFill>
        <p:spPr>
          <a:xfrm>
            <a:off x="8687435" y="4580890"/>
            <a:ext cx="1889125" cy="538480"/>
          </a:xfrm>
          <a:prstGeom prst="rect">
            <a:avLst/>
          </a:prstGeom>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内容占位符 8"/>
          <p:cNvSpPr>
            <a:spLocks noGrp="1"/>
          </p:cNvSpPr>
          <p:nvPr>
            <p:ph idx="1"/>
          </p:nvPr>
        </p:nvSpPr>
        <p:spPr>
          <a:xfrm>
            <a:off x="360854" y="746120"/>
            <a:ext cx="11485848" cy="1130246"/>
          </a:xfrm>
        </p:spPr>
        <p:txBody>
          <a:bodyPr/>
          <a:lstStyle/>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聚己二酰己二胺纤维又称锦纶</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66</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、尼龙</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66</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。生成聚己二酰己二胺纤维的化学方程式</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1"/>
          <a:stretch>
            <a:fillRect/>
          </a:stretch>
        </p:blipFill>
        <p:spPr>
          <a:xfrm>
            <a:off x="1126654" y="1941167"/>
            <a:ext cx="8066941" cy="1357282"/>
          </a:xfrm>
          <a:prstGeom prst="rect">
            <a:avLst/>
          </a:prstGeom>
        </p:spPr>
      </p:pic>
      <p:pic>
        <p:nvPicPr>
          <p:cNvPr id="4" name="图片 3"/>
          <p:cNvPicPr>
            <a:picLocks noChangeAspect="1"/>
          </p:cNvPicPr>
          <p:nvPr/>
        </p:nvPicPr>
        <p:blipFill>
          <a:blip r:embed="rId2"/>
          <a:srcRect b="29300"/>
          <a:stretch>
            <a:fillRect/>
          </a:stretch>
        </p:blipFill>
        <p:spPr>
          <a:xfrm>
            <a:off x="1237615" y="3334385"/>
            <a:ext cx="7845425" cy="1463111"/>
          </a:xfrm>
          <a:prstGeom prst="rect">
            <a:avLst/>
          </a:prstGeom>
        </p:spPr>
      </p:pic>
      <p:pic>
        <p:nvPicPr>
          <p:cNvPr id="2" name="图片 1"/>
          <p:cNvPicPr>
            <a:picLocks noChangeAspect="1"/>
          </p:cNvPicPr>
          <p:nvPr/>
        </p:nvPicPr>
        <p:blipFill>
          <a:blip r:embed="rId2"/>
          <a:srcRect t="69595" r="68790"/>
          <a:stretch>
            <a:fillRect/>
          </a:stretch>
        </p:blipFill>
        <p:spPr>
          <a:xfrm>
            <a:off x="8975725" y="3933190"/>
            <a:ext cx="2448560" cy="629285"/>
          </a:xfrm>
          <a:prstGeom prst="rect">
            <a:avLst/>
          </a:prstGeom>
        </p:spPr>
      </p:pic>
    </p:spTree>
  </p:cSld>
  <p:clrMapOvr>
    <a:masterClrMapping/>
  </p:clrMapOvr>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4614</Words>
  <Application>WPS 演示</Application>
  <PresentationFormat>自定义</PresentationFormat>
  <Paragraphs>288</Paragraphs>
  <Slides>34</Slides>
  <Notes>0</Notes>
  <HiddenSlides>0</HiddenSlides>
  <MMClips>0</MMClips>
  <ScaleCrop>false</ScaleCrop>
  <HeadingPairs>
    <vt:vector size="6" baseType="variant">
      <vt:variant>
        <vt:lpstr>已用的字体</vt:lpstr>
      </vt:variant>
      <vt:variant>
        <vt:i4>11</vt:i4>
      </vt:variant>
      <vt:variant>
        <vt:lpstr>主题</vt:lpstr>
      </vt:variant>
      <vt:variant>
        <vt:i4>1</vt:i4>
      </vt:variant>
      <vt:variant>
        <vt:lpstr>幻灯片标题</vt:lpstr>
      </vt:variant>
      <vt:variant>
        <vt:i4>34</vt:i4>
      </vt:variant>
    </vt:vector>
  </HeadingPairs>
  <TitlesOfParts>
    <vt:vector size="46" baseType="lpstr">
      <vt:lpstr>Arial</vt:lpstr>
      <vt:lpstr>宋体</vt:lpstr>
      <vt:lpstr>Wingdings</vt:lpstr>
      <vt:lpstr>Times New Roman</vt:lpstr>
      <vt:lpstr>楷体</vt:lpstr>
      <vt:lpstr>微软雅黑</vt:lpstr>
      <vt:lpstr>黑体</vt:lpstr>
      <vt:lpstr>Cambria Math</vt:lpstr>
      <vt:lpstr>仿宋</vt:lpstr>
      <vt:lpstr>Arial Unicode MS</vt:lpstr>
      <vt:lpstr>Calibri</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zyy</cp:lastModifiedBy>
  <cp:revision>599</cp:revision>
  <dcterms:created xsi:type="dcterms:W3CDTF">2020-11-06T05:24:00Z</dcterms:created>
  <dcterms:modified xsi:type="dcterms:W3CDTF">2025-11-10T07:10:11Z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2052-12.1.0.23125</vt:lpwstr>
  </property>
  <property fmtid="{D5CDD505-2E9C-101B-9397-08002B2CF9AE}" pid="3" name="ICV">
    <vt:lpwstr>0CB7C52977C14CA98C2B2BBD3ED9D2C9_12</vt:lpwstr>
  </property>
</Properties>
</file>